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81" r:id="rId2"/>
    <p:sldId id="377" r:id="rId3"/>
    <p:sldId id="528" r:id="rId4"/>
    <p:sldId id="442" r:id="rId5"/>
    <p:sldId id="529" r:id="rId6"/>
    <p:sldId id="525" r:id="rId7"/>
    <p:sldId id="492" r:id="rId8"/>
    <p:sldId id="491" r:id="rId9"/>
    <p:sldId id="489" r:id="rId10"/>
    <p:sldId id="490" r:id="rId11"/>
    <p:sldId id="530" r:id="rId12"/>
    <p:sldId id="508" r:id="rId13"/>
    <p:sldId id="497" r:id="rId14"/>
    <p:sldId id="584" r:id="rId15"/>
    <p:sldId id="561" r:id="rId16"/>
    <p:sldId id="562" r:id="rId17"/>
    <p:sldId id="537" r:id="rId18"/>
    <p:sldId id="499" r:id="rId19"/>
    <p:sldId id="468" r:id="rId20"/>
    <p:sldId id="493" r:id="rId21"/>
    <p:sldId id="494" r:id="rId22"/>
    <p:sldId id="535" r:id="rId23"/>
    <p:sldId id="503" r:id="rId24"/>
    <p:sldId id="504" r:id="rId25"/>
    <p:sldId id="505" r:id="rId26"/>
    <p:sldId id="506" r:id="rId27"/>
    <p:sldId id="507" r:id="rId28"/>
    <p:sldId id="539" r:id="rId29"/>
    <p:sldId id="514" r:id="rId30"/>
    <p:sldId id="516" r:id="rId31"/>
    <p:sldId id="522" r:id="rId32"/>
    <p:sldId id="536" r:id="rId33"/>
    <p:sldId id="531" r:id="rId34"/>
    <p:sldId id="519" r:id="rId35"/>
    <p:sldId id="533" r:id="rId36"/>
    <p:sldId id="566" r:id="rId37"/>
    <p:sldId id="564" r:id="rId38"/>
    <p:sldId id="565" r:id="rId39"/>
    <p:sldId id="587" r:id="rId40"/>
    <p:sldId id="576" r:id="rId41"/>
    <p:sldId id="532" r:id="rId42"/>
    <p:sldId id="524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mila" initials="C" lastIdx="1" clrIdx="6">
    <p:extLst>
      <p:ext uri="{19B8F6BF-5375-455C-9EA6-DF929625EA0E}">
        <p15:presenceInfo xmlns:p15="http://schemas.microsoft.com/office/powerpoint/2012/main" userId="Camila" providerId="None"/>
      </p:ext>
    </p:extLst>
  </p:cmAuthor>
  <p:cmAuthor id="1" name="Felipe Barcellos e Silva" initials="FBeS" lastIdx="2" clrIdx="0">
    <p:extLst>
      <p:ext uri="{19B8F6BF-5375-455C-9EA6-DF929625EA0E}">
        <p15:presenceInfo xmlns:p15="http://schemas.microsoft.com/office/powerpoint/2012/main" userId="Felipe Barcellos e Silva" providerId="None"/>
      </p:ext>
    </p:extLst>
  </p:cmAuthor>
  <p:cmAuthor id="2" name="Felipe Barcellos | IEMA" initials="FB|I" lastIdx="2" clrIdx="1">
    <p:extLst>
      <p:ext uri="{19B8F6BF-5375-455C-9EA6-DF929625EA0E}">
        <p15:presenceInfo xmlns:p15="http://schemas.microsoft.com/office/powerpoint/2012/main" userId="Felipe Barcellos | IEMA" providerId="None"/>
      </p:ext>
    </p:extLst>
  </p:cmAuthor>
  <p:cmAuthor id="3" name="Felipe" initials="F" lastIdx="3" clrIdx="2">
    <p:extLst>
      <p:ext uri="{19B8F6BF-5375-455C-9EA6-DF929625EA0E}">
        <p15:presenceInfo xmlns:p15="http://schemas.microsoft.com/office/powerpoint/2012/main" userId="Felipe" providerId="None"/>
      </p:ext>
    </p:extLst>
  </p:cmAuthor>
  <p:cmAuthor id="4" name="Camila Leite" initials="CL" lastIdx="11" clrIdx="3">
    <p:extLst>
      <p:ext uri="{19B8F6BF-5375-455C-9EA6-DF929625EA0E}">
        <p15:presenceInfo xmlns:p15="http://schemas.microsoft.com/office/powerpoint/2012/main" userId="S-1-5-21-4145848443-3603774775-1042001994-3170" providerId="AD"/>
      </p:ext>
    </p:extLst>
  </p:cmAuthor>
  <p:cmAuthor id="5" name="Vinicius Sousa" initials="VS" lastIdx="1" clrIdx="4">
    <p:extLst>
      <p:ext uri="{19B8F6BF-5375-455C-9EA6-DF929625EA0E}">
        <p15:presenceInfo xmlns:p15="http://schemas.microsoft.com/office/powerpoint/2012/main" userId="S-1-5-21-4145848443-3603774775-1042001994-3171" providerId="AD"/>
      </p:ext>
    </p:extLst>
  </p:cmAuthor>
  <p:cmAuthor id="6" name="Felipe Barcellos | IEMA" initials="FB|I [2]" lastIdx="9" clrIdx="5">
    <p:extLst>
      <p:ext uri="{19B8F6BF-5375-455C-9EA6-DF929625EA0E}">
        <p15:presenceInfo xmlns:p15="http://schemas.microsoft.com/office/powerpoint/2012/main" userId="S::felipe@energiaeambiente.org.br::34f33c18-d278-45a5-a8b7-7bc3215f51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D00"/>
    <a:srgbClr val="787878"/>
    <a:srgbClr val="AFAFAF"/>
    <a:srgbClr val="DCDCDC"/>
    <a:srgbClr val="DDDDDD"/>
    <a:srgbClr val="E3E3E3"/>
    <a:srgbClr val="BCBCBC"/>
    <a:srgbClr val="C4B969"/>
    <a:srgbClr val="6D823A"/>
    <a:srgbClr val="C76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2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792" y="78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789FC-16C4-475C-906A-DBD0F2D2B010}" type="datetimeFigureOut">
              <a:rPr lang="pt-BR" smtClean="0"/>
              <a:t>11/11/2019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3419C-B534-4B9F-A709-E199D5A20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39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50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56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731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166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973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817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17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009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828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943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14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38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100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149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222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871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046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664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151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315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061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91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758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231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310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573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849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275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37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7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633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22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15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76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76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C9F0-A1B8-E047-92A7-2BD8CDA300F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8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2B9BB-1027-40AE-979D-3913CCFA1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64B2F1-BAC6-44E9-8874-1D65831E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29CCDB-60A1-44CB-9F45-060ED236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89C0-A90A-4119-A303-DA1864B53913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F95334-3822-4B6D-A881-BF9AAA99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52E10-E25A-4D0B-83A9-623E92FD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CD5F40-9670-4BD4-9F1B-401CA309B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7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77600-0307-4B83-8FE0-9C1A984B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D31E97-163C-40E2-9165-D840360C1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56CB3D-7616-4C0C-9BE7-6E8CAB2B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1FF5-D6DF-47A5-AD41-F76CB8648C7A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6594A3-2A79-4E44-84F0-4B8EB68C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CFE9A2-2C21-4DC4-B4E2-B75401DA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864D55A-E740-4279-94D1-BE294FB2D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3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503DE8-EF1D-4C2F-88FD-A597411B5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59447E-9ADB-4AC0-8432-56C156964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CCBF53-85F2-4401-B7E8-F011115B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AD8C-07CE-4360-9424-86D42084CA54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C8F9EF-1067-440B-9D2B-B1B869BF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F592A7-6F60-4846-B113-9D574DBE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991F8B-0DA1-42DB-B154-E3153F6FA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4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10CA1-68E6-4694-AE79-CEE8DAA1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CE77FD-154F-432A-923E-48324D803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18E41F-F3DB-4BB4-896A-CAEA19EC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B632-8FCE-406F-AEFF-1A2566504541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355030-FC46-47D1-A882-1F5726AD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DAEFC2-6DA6-4B33-BD37-AF4B14AA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4045873-AFD0-4285-AEEE-DB6BB0F5E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77D0E-9AEF-4530-90E2-06EBD4A4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613D41-906F-49C2-8980-45253EE8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25D16-E0BF-4FAB-94C8-2FFF9FB6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C323-127F-4278-A45E-B76097E6CF3C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954577-4A24-4A8C-9049-929B074A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C63249-21DD-45AC-A270-FC58625B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1BA2AB2-376F-4232-8F9B-628F83A74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7DA8E-A6B1-4929-850B-F2F4AA15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050580-B119-4486-BE29-B8CC1754C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B65228-82AB-4080-AFB1-BE242CB35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229CC5-D80D-49BD-8F4C-7C3C5F00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5570-19A5-4BFD-8F51-9939FA73BBC8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7500B6-6DE7-467C-8C74-C46C7BF1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CD462A-DC45-44C3-9343-0BFB2A1C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589785-D87F-4DCE-A6A3-DF66ECF7B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7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2D23E-46B9-4CAD-B348-D312CFC1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E1CA6A-AFF6-441E-B581-057802D2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F18478-191B-4638-8729-00B73E585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A40309-D6CA-4713-AA9E-6611CC927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21FEF3-7E0C-45DC-B622-E2CE3D0C3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ED69D8-006E-401E-A6A2-81A2D923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A29-D8A1-4AF5-BB45-1DDFEEF9CA7D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07309C-C213-49C8-B8B3-DA38742C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E39C7A-AD97-4616-8F0B-46E3DB65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96DD80C-8B65-4B3E-AF0D-EEF500EB4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0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9040E-1F8A-40D0-B391-CD2FF67B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4CAB65-FA73-4E58-84CA-0FC7F02B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8C7-7C22-4AC6-9AF6-51C40E141D28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050B6C-CC42-449D-8F58-F9505569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0B3B73-89A5-4443-AB10-D2482555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DDE8B8-1225-42A5-9A0B-A01C0D67C3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9B7FE24-1FAB-43AF-AE97-46B7FC34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A90B-5C13-4CA2-9047-A54ACBC412DD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AF631F-1518-4BE1-8F05-9BE07CA8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4A4857-30F2-4648-8F9F-937A877D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31873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15F36-D267-4623-B638-A8EF7B02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F0E62-7A6D-4516-997F-22B733FE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998FF2-A572-4A0A-A1C4-7EC426784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B3227D-6A77-4B18-A52F-7F88B464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931-A970-488C-BC27-FB7C3672B580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F5B20C-179A-430C-9B48-D3CDB4E8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0C594-61B5-437C-825D-DF895643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ACD987-3487-47C7-B54F-031E9C7E4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7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85EB0-C702-4176-B2BE-B4FB26DB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4BCF40-DB7F-4C9B-B43B-95F9C09C3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52674F-E7BF-4788-87AF-70175C143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3DEC4A-E8C9-4E3C-942B-8A4A0D68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B733-7B8B-47DA-92CB-577070D97452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2EE80B-ED23-4BFA-A6EA-1FF410B6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17618C-3A8C-4540-8DD3-BA8FECBE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A0B24A2-765A-4C80-B1DE-891563866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4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613BE7-D605-454E-B527-FCD543F3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595954-E86C-48F9-95A6-613C61B8A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E5D63A-4DAF-4DEE-9846-1CDC64848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3A90B-5C13-4CA2-9047-A54ACBC412DD}" type="datetime1">
              <a:rPr lang="pt-BR" smtClean="0"/>
              <a:t>11/11/2019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EDED2B-9757-411C-B7E1-316755AF5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F147D2-F6B0-4820-A255-D505049A9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59A5C-A404-45B3-82AD-15B4B9F38E7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00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86835"/>
          </a:xfrm>
        </p:spPr>
        <p:txBody>
          <a:bodyPr>
            <a:normAutofit/>
          </a:bodyPr>
          <a:lstStyle/>
          <a:p>
            <a:r>
              <a:rPr lang="pt-BR" sz="1800" i="1" dirty="0">
                <a:solidFill>
                  <a:schemeClr val="bg1">
                    <a:lumMod val="50000"/>
                  </a:schemeClr>
                </a:solidFill>
              </a:rPr>
              <a:t>Setembro de 2019</a:t>
            </a:r>
          </a:p>
          <a:p>
            <a:endParaRPr lang="pt-BR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84C0AB2-B7BB-4884-95B0-869767341D02}"/>
              </a:ext>
            </a:extLst>
          </p:cNvPr>
          <p:cNvSpPr txBox="1">
            <a:spLocks/>
          </p:cNvSpPr>
          <p:nvPr/>
        </p:nvSpPr>
        <p:spPr>
          <a:xfrm>
            <a:off x="1758043" y="2009553"/>
            <a:ext cx="8675914" cy="1246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3200" dirty="0">
                <a:solidFill>
                  <a:srgbClr val="0072BC"/>
                </a:solidFill>
                <a:latin typeface="+mj-lt"/>
              </a:rPr>
              <a:t>Estimativa da exclusão elétrica na Amazônia</a:t>
            </a:r>
            <a:endParaRPr lang="pt-BR" sz="1800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486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2.3 Dados do Luz para Todos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8E227B2-B869-4970-9DAE-38DBB71809C1}"/>
              </a:ext>
            </a:extLst>
          </p:cNvPr>
          <p:cNvSpPr txBox="1"/>
          <p:nvPr/>
        </p:nvSpPr>
        <p:spPr>
          <a:xfrm>
            <a:off x="431799" y="1325563"/>
            <a:ext cx="625608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sz="2000" b="1" dirty="0">
                <a:solidFill>
                  <a:srgbClr val="0072BC"/>
                </a:solidFill>
              </a:rPr>
              <a:t>Ligações realizadas entre 2011 e 2018 pelo </a:t>
            </a:r>
            <a:r>
              <a:rPr lang="pt-BR" sz="2000" b="1" dirty="0" err="1">
                <a:solidFill>
                  <a:srgbClr val="0072BC"/>
                </a:solidFill>
              </a:rPr>
              <a:t>LpT</a:t>
            </a:r>
            <a:r>
              <a:rPr lang="pt-BR" sz="2000" b="1" dirty="0">
                <a:solidFill>
                  <a:srgbClr val="0072BC"/>
                </a:solidFill>
              </a:rPr>
              <a:t>: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2000" b="1" dirty="0">
              <a:solidFill>
                <a:srgbClr val="0072BC"/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2000" b="1" dirty="0">
              <a:solidFill>
                <a:srgbClr val="0072BC"/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2000" b="1" dirty="0">
              <a:solidFill>
                <a:srgbClr val="0072BC"/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2000" b="1" dirty="0">
              <a:solidFill>
                <a:srgbClr val="0072BC"/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2000" b="1" dirty="0">
              <a:solidFill>
                <a:srgbClr val="0072BC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270F835-ED6F-47DF-B223-782BCC84C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080573"/>
              </p:ext>
            </p:extLst>
          </p:nvPr>
        </p:nvGraphicFramePr>
        <p:xfrm>
          <a:off x="431799" y="1791374"/>
          <a:ext cx="9464287" cy="381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8775">
                  <a:extLst>
                    <a:ext uri="{9D8B030D-6E8A-4147-A177-3AD203B41FA5}">
                      <a16:colId xmlns:a16="http://schemas.microsoft.com/office/drawing/2014/main" val="389470649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75390596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958652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03681676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775097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4016902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15883565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9332708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72341211"/>
                    </a:ext>
                  </a:extLst>
                </a:gridCol>
                <a:gridCol w="1155512">
                  <a:extLst>
                    <a:ext uri="{9D8B030D-6E8A-4147-A177-3AD203B41FA5}">
                      <a16:colId xmlns:a16="http://schemas.microsoft.com/office/drawing/2014/main" val="29867863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2018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Total no período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40639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864607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9.718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70597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885844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5.397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0344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80392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129.469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5965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397124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RR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3.859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1.746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527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 anual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86.264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51.441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26.722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43.101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29.602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41.749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32.605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33.420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344.904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9811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2FDF1FA-A1D8-4459-BBED-6F9258F4A728}"/>
              </a:ext>
            </a:extLst>
          </p:cNvPr>
          <p:cNvSpPr txBox="1"/>
          <p:nvPr/>
        </p:nvSpPr>
        <p:spPr>
          <a:xfrm>
            <a:off x="7705651" y="5920191"/>
            <a:ext cx="3377262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Corresponde a cerca de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1,3 milhão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pessoas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atendidas entre 2011 e 2018. 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984158D-55D7-493C-A94E-2D59F98E06AF}"/>
              </a:ext>
            </a:extLst>
          </p:cNvPr>
          <p:cNvSpPr txBox="1"/>
          <p:nvPr/>
        </p:nvSpPr>
        <p:spPr>
          <a:xfrm>
            <a:off x="431798" y="5761182"/>
            <a:ext cx="4307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Dados obtidos através da Lei de Acesso à Informação.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3F96533B-7703-45F6-8CA6-FA6983D99E54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9394282" y="5610495"/>
            <a:ext cx="0" cy="30969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5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61"/>
            <a:ext cx="9635836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2BC"/>
                </a:solidFill>
              </a:rPr>
              <a:t>Roteiro</a:t>
            </a:r>
          </a:p>
        </p:txBody>
      </p:sp>
      <p:grpSp>
        <p:nvGrpSpPr>
          <p:cNvPr id="5" name="Google Shape;89;p13">
            <a:extLst>
              <a:ext uri="{FF2B5EF4-FFF2-40B4-BE49-F238E27FC236}">
                <a16:creationId xmlns:a16="http://schemas.microsoft.com/office/drawing/2014/main" id="{13DB3EBE-B9CE-44E6-8B9F-651FCA6C4C36}"/>
              </a:ext>
            </a:extLst>
          </p:cNvPr>
          <p:cNvGrpSpPr/>
          <p:nvPr/>
        </p:nvGrpSpPr>
        <p:grpSpPr>
          <a:xfrm>
            <a:off x="1031358" y="2008293"/>
            <a:ext cx="8589819" cy="3500410"/>
            <a:chOff x="2427381" y="1412779"/>
            <a:chExt cx="7363973" cy="2983642"/>
          </a:xfrm>
        </p:grpSpPr>
        <p:sp>
          <p:nvSpPr>
            <p:cNvPr id="7" name="Google Shape;90;p13">
              <a:extLst>
                <a:ext uri="{FF2B5EF4-FFF2-40B4-BE49-F238E27FC236}">
                  <a16:creationId xmlns:a16="http://schemas.microsoft.com/office/drawing/2014/main" id="{3E114CC0-3E51-4ED8-821F-26D925D51A82}"/>
                </a:ext>
              </a:extLst>
            </p:cNvPr>
            <p:cNvSpPr txBox="1"/>
            <p:nvPr/>
          </p:nvSpPr>
          <p:spPr>
            <a:xfrm>
              <a:off x="3253454" y="1474797"/>
              <a:ext cx="653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8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Motivação</a:t>
              </a:r>
              <a:endParaRPr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4;p13">
              <a:extLst>
                <a:ext uri="{FF2B5EF4-FFF2-40B4-BE49-F238E27FC236}">
                  <a16:creationId xmlns:a16="http://schemas.microsoft.com/office/drawing/2014/main" id="{02E6B65E-A77A-4BEA-8E0D-9EBEF1EA5758}"/>
                </a:ext>
              </a:extLst>
            </p:cNvPr>
            <p:cNvSpPr/>
            <p:nvPr/>
          </p:nvSpPr>
          <p:spPr>
            <a:xfrm>
              <a:off x="2427381" y="1412779"/>
              <a:ext cx="417000" cy="29836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5;p13">
              <a:extLst>
                <a:ext uri="{FF2B5EF4-FFF2-40B4-BE49-F238E27FC236}">
                  <a16:creationId xmlns:a16="http://schemas.microsoft.com/office/drawing/2014/main" id="{F2EA65B1-E0FD-45FB-9942-9687BBAA4E78}"/>
                </a:ext>
              </a:extLst>
            </p:cNvPr>
            <p:cNvSpPr/>
            <p:nvPr/>
          </p:nvSpPr>
          <p:spPr>
            <a:xfrm>
              <a:off x="2640637" y="1543648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;p13">
              <a:extLst>
                <a:ext uri="{FF2B5EF4-FFF2-40B4-BE49-F238E27FC236}">
                  <a16:creationId xmlns:a16="http://schemas.microsoft.com/office/drawing/2014/main" id="{C412B9CB-A008-4284-9BD1-3881F44C5AE4}"/>
                </a:ext>
              </a:extLst>
            </p:cNvPr>
            <p:cNvSpPr/>
            <p:nvPr/>
          </p:nvSpPr>
          <p:spPr>
            <a:xfrm>
              <a:off x="2640637" y="2130425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0;p13">
              <a:extLst>
                <a:ext uri="{FF2B5EF4-FFF2-40B4-BE49-F238E27FC236}">
                  <a16:creationId xmlns:a16="http://schemas.microsoft.com/office/drawing/2014/main" id="{D6D5ED6D-42C6-4D75-89B9-C7D78C163369}"/>
                </a:ext>
              </a:extLst>
            </p:cNvPr>
            <p:cNvSpPr txBox="1"/>
            <p:nvPr/>
          </p:nvSpPr>
          <p:spPr>
            <a:xfrm>
              <a:off x="3246397" y="2069374"/>
              <a:ext cx="3838500" cy="44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8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Dados já disponíveis</a:t>
              </a:r>
              <a:endParaRPr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6;p13">
            <a:extLst>
              <a:ext uri="{FF2B5EF4-FFF2-40B4-BE49-F238E27FC236}">
                <a16:creationId xmlns:a16="http://schemas.microsoft.com/office/drawing/2014/main" id="{64F7D216-F4A7-4896-8152-8F17F1B29E6C}"/>
              </a:ext>
            </a:extLst>
          </p:cNvPr>
          <p:cNvSpPr/>
          <p:nvPr/>
        </p:nvSpPr>
        <p:spPr>
          <a:xfrm>
            <a:off x="1280114" y="3545005"/>
            <a:ext cx="377935" cy="380117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 w="25400" cap="flat" cmpd="sng">
            <a:solidFill>
              <a:srgbClr val="007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3">
            <a:extLst>
              <a:ext uri="{FF2B5EF4-FFF2-40B4-BE49-F238E27FC236}">
                <a16:creationId xmlns:a16="http://schemas.microsoft.com/office/drawing/2014/main" id="{99469928-BE27-48A8-882B-1892FB5D7CCA}"/>
              </a:ext>
            </a:extLst>
          </p:cNvPr>
          <p:cNvSpPr txBox="1"/>
          <p:nvPr/>
        </p:nvSpPr>
        <p:spPr>
          <a:xfrm>
            <a:off x="1986712" y="347771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Abordagem metodológica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6;p13">
            <a:extLst>
              <a:ext uri="{FF2B5EF4-FFF2-40B4-BE49-F238E27FC236}">
                <a16:creationId xmlns:a16="http://schemas.microsoft.com/office/drawing/2014/main" id="{D1039C81-97C8-40A0-861B-1FDCC47F4575}"/>
              </a:ext>
            </a:extLst>
          </p:cNvPr>
          <p:cNvSpPr/>
          <p:nvPr/>
        </p:nvSpPr>
        <p:spPr>
          <a:xfrm>
            <a:off x="1269701" y="4233558"/>
            <a:ext cx="380117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13">
            <a:extLst>
              <a:ext uri="{FF2B5EF4-FFF2-40B4-BE49-F238E27FC236}">
                <a16:creationId xmlns:a16="http://schemas.microsoft.com/office/drawing/2014/main" id="{2223E225-AC73-4F9E-B83B-8A803CC0287F}"/>
              </a:ext>
            </a:extLst>
          </p:cNvPr>
          <p:cNvSpPr txBox="1"/>
          <p:nvPr/>
        </p:nvSpPr>
        <p:spPr>
          <a:xfrm>
            <a:off x="1986712" y="416193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8E8B997-DFBE-46E5-944E-F7B4D920B04A}"/>
              </a:ext>
            </a:extLst>
          </p:cNvPr>
          <p:cNvSpPr/>
          <p:nvPr/>
        </p:nvSpPr>
        <p:spPr>
          <a:xfrm>
            <a:off x="1280114" y="4928181"/>
            <a:ext cx="380117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0;p13">
            <a:extLst>
              <a:ext uri="{FF2B5EF4-FFF2-40B4-BE49-F238E27FC236}">
                <a16:creationId xmlns:a16="http://schemas.microsoft.com/office/drawing/2014/main" id="{4B62BAE8-90FB-4460-86A7-DA181DD27272}"/>
              </a:ext>
            </a:extLst>
          </p:cNvPr>
          <p:cNvSpPr txBox="1"/>
          <p:nvPr/>
        </p:nvSpPr>
        <p:spPr>
          <a:xfrm>
            <a:off x="1986712" y="4857732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Considerações</a:t>
            </a: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36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47E76D-DB66-4113-BB31-7D1B1DD602AE}"/>
              </a:ext>
            </a:extLst>
          </p:cNvPr>
          <p:cNvSpPr txBox="1"/>
          <p:nvPr/>
        </p:nvSpPr>
        <p:spPr>
          <a:xfrm>
            <a:off x="431799" y="1325563"/>
            <a:ext cx="1027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3.1 Atualização dos dados populacionais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5FD117-8681-4E6C-BC29-EC498DD54FD8}"/>
              </a:ext>
            </a:extLst>
          </p:cNvPr>
          <p:cNvSpPr txBox="1"/>
          <p:nvPr/>
        </p:nvSpPr>
        <p:spPr>
          <a:xfrm>
            <a:off x="599069" y="2697960"/>
            <a:ext cx="2456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População por </a:t>
            </a: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município em 2010</a:t>
            </a: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(Censo 2010)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C02B56-4CCC-4931-B1AC-65A2EC7AF673}"/>
              </a:ext>
            </a:extLst>
          </p:cNvPr>
          <p:cNvSpPr txBox="1"/>
          <p:nvPr/>
        </p:nvSpPr>
        <p:spPr>
          <a:xfrm>
            <a:off x="599069" y="4670663"/>
            <a:ext cx="2456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População por </a:t>
            </a: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município em 2018</a:t>
            </a: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(Projeções IBGE)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243720-3DE4-4B75-A31C-458875528068}"/>
              </a:ext>
            </a:extLst>
          </p:cNvPr>
          <p:cNvSpPr txBox="1"/>
          <p:nvPr/>
        </p:nvSpPr>
        <p:spPr>
          <a:xfrm>
            <a:off x="7127520" y="3846805"/>
            <a:ext cx="155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População por setor censitário em 2010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830B480-8BFD-4C98-ABDF-83F00323AE13}"/>
              </a:ext>
            </a:extLst>
          </p:cNvPr>
          <p:cNvSpPr txBox="1"/>
          <p:nvPr/>
        </p:nvSpPr>
        <p:spPr>
          <a:xfrm>
            <a:off x="4136001" y="3843687"/>
            <a:ext cx="245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Taxa de crescimento populacional por município entre 2010 e 2018</a:t>
            </a:r>
          </a:p>
        </p:txBody>
      </p:sp>
      <p:sp>
        <p:nvSpPr>
          <p:cNvPr id="13" name="Colchete Esquerdo 9">
            <a:extLst>
              <a:ext uri="{FF2B5EF4-FFF2-40B4-BE49-F238E27FC236}">
                <a16:creationId xmlns:a16="http://schemas.microsoft.com/office/drawing/2014/main" id="{20E6FA59-3FE1-4C1F-98AF-B10D933F225F}"/>
              </a:ext>
            </a:extLst>
          </p:cNvPr>
          <p:cNvSpPr/>
          <p:nvPr/>
        </p:nvSpPr>
        <p:spPr>
          <a:xfrm flipH="1">
            <a:off x="2907818" y="2475571"/>
            <a:ext cx="295231" cy="3557239"/>
          </a:xfrm>
          <a:prstGeom prst="leftBracket">
            <a:avLst>
              <a:gd name="adj" fmla="val 10527"/>
            </a:avLst>
          </a:prstGeom>
          <a:ln w="19050">
            <a:solidFill>
              <a:srgbClr val="D9D9D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2">
            <a:extLst>
              <a:ext uri="{FF2B5EF4-FFF2-40B4-BE49-F238E27FC236}">
                <a16:creationId xmlns:a16="http://schemas.microsoft.com/office/drawing/2014/main" id="{5FF3573F-9620-4D3A-A927-C318B464C3AC}"/>
              </a:ext>
            </a:extLst>
          </p:cNvPr>
          <p:cNvSpPr/>
          <p:nvPr/>
        </p:nvSpPr>
        <p:spPr>
          <a:xfrm>
            <a:off x="3600981" y="4039334"/>
            <a:ext cx="393272" cy="42971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inal de Multiplicação 2">
            <a:extLst>
              <a:ext uri="{FF2B5EF4-FFF2-40B4-BE49-F238E27FC236}">
                <a16:creationId xmlns:a16="http://schemas.microsoft.com/office/drawing/2014/main" id="{B4EF4965-0518-44AE-897A-00D58AE3EE4B}"/>
              </a:ext>
            </a:extLst>
          </p:cNvPr>
          <p:cNvSpPr/>
          <p:nvPr/>
        </p:nvSpPr>
        <p:spPr>
          <a:xfrm>
            <a:off x="6681524" y="4039332"/>
            <a:ext cx="404272" cy="429712"/>
          </a:xfrm>
          <a:prstGeom prst="mathMultiply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Igual a 6">
            <a:extLst>
              <a:ext uri="{FF2B5EF4-FFF2-40B4-BE49-F238E27FC236}">
                <a16:creationId xmlns:a16="http://schemas.microsoft.com/office/drawing/2014/main" id="{ECEC1448-C228-41E9-B01C-11020BF5DDEB}"/>
              </a:ext>
            </a:extLst>
          </p:cNvPr>
          <p:cNvSpPr/>
          <p:nvPr/>
        </p:nvSpPr>
        <p:spPr>
          <a:xfrm>
            <a:off x="8727057" y="4137100"/>
            <a:ext cx="404272" cy="234176"/>
          </a:xfrm>
          <a:prstGeom prst="mathEqual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7746E41-13D1-4A84-80EE-A0A6A099C11B}"/>
              </a:ext>
            </a:extLst>
          </p:cNvPr>
          <p:cNvSpPr txBox="1"/>
          <p:nvPr/>
        </p:nvSpPr>
        <p:spPr>
          <a:xfrm>
            <a:off x="9220486" y="3838689"/>
            <a:ext cx="155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72BC"/>
                </a:solidFill>
              </a:rPr>
              <a:t>População por setor censitário em 2018</a:t>
            </a:r>
          </a:p>
        </p:txBody>
      </p:sp>
    </p:spTree>
    <p:extLst>
      <p:ext uri="{BB962C8B-B14F-4D97-AF65-F5344CB8AC3E}">
        <p14:creationId xmlns:p14="http://schemas.microsoft.com/office/powerpoint/2010/main" val="151593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3E377CC-E39D-49AC-9F92-E865E36EB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6"/>
          <a:stretch/>
        </p:blipFill>
        <p:spPr>
          <a:xfrm>
            <a:off x="4404733" y="1207270"/>
            <a:ext cx="7397592" cy="57990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A310F3-696C-451F-8088-42B67A1AC0B0}"/>
              </a:ext>
            </a:extLst>
          </p:cNvPr>
          <p:cNvSpPr txBox="1"/>
          <p:nvPr/>
        </p:nvSpPr>
        <p:spPr>
          <a:xfrm>
            <a:off x="5328512" y="6378675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Sistemas Isolados (EPE)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E9708F2-5F3D-4C36-86D2-E2DCE592FA6E}"/>
              </a:ext>
            </a:extLst>
          </p:cNvPr>
          <p:cNvSpPr/>
          <p:nvPr/>
        </p:nvSpPr>
        <p:spPr>
          <a:xfrm>
            <a:off x="5260727" y="6456323"/>
            <a:ext cx="67785" cy="744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E9A02D-1CC5-4C61-9E80-62B72560295C}"/>
              </a:ext>
            </a:extLst>
          </p:cNvPr>
          <p:cNvSpPr txBox="1"/>
          <p:nvPr/>
        </p:nvSpPr>
        <p:spPr>
          <a:xfrm>
            <a:off x="431798" y="1325563"/>
            <a:ext cx="504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Divisão da região da Amazônia: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C81849F-A3A0-450A-9AA4-7D24B1196CB2}"/>
              </a:ext>
            </a:extLst>
          </p:cNvPr>
          <p:cNvSpPr txBox="1"/>
          <p:nvPr/>
        </p:nvSpPr>
        <p:spPr>
          <a:xfrm>
            <a:off x="431798" y="1955475"/>
            <a:ext cx="3893998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Áreas atendidas pelo Sistema Interligado Nacional</a:t>
            </a:r>
          </a:p>
          <a:p>
            <a:pPr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Áreas atendidas pelos Sistemas Isolados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8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7B28AA3-9AC1-462A-A241-6EAEAE64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895" y="1039366"/>
            <a:ext cx="7756607" cy="57297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A310F3-696C-451F-8088-42B67A1AC0B0}"/>
              </a:ext>
            </a:extLst>
          </p:cNvPr>
          <p:cNvSpPr txBox="1"/>
          <p:nvPr/>
        </p:nvSpPr>
        <p:spPr>
          <a:xfrm>
            <a:off x="5328512" y="6378675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Sistemas Isolados (EPE)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E9708F2-5F3D-4C36-86D2-E2DCE592FA6E}"/>
              </a:ext>
            </a:extLst>
          </p:cNvPr>
          <p:cNvSpPr/>
          <p:nvPr/>
        </p:nvSpPr>
        <p:spPr>
          <a:xfrm>
            <a:off x="5260727" y="6456323"/>
            <a:ext cx="67785" cy="744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E9A02D-1CC5-4C61-9E80-62B72560295C}"/>
              </a:ext>
            </a:extLst>
          </p:cNvPr>
          <p:cNvSpPr txBox="1"/>
          <p:nvPr/>
        </p:nvSpPr>
        <p:spPr>
          <a:xfrm>
            <a:off x="431798" y="1325563"/>
            <a:ext cx="504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3.2 Distribuição espacial do atendimento no SISOL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C81849F-A3A0-450A-9AA4-7D24B1196CB2}"/>
              </a:ext>
            </a:extLst>
          </p:cNvPr>
          <p:cNvSpPr txBox="1"/>
          <p:nvPr/>
        </p:nvSpPr>
        <p:spPr>
          <a:xfrm>
            <a:off x="431798" y="1955475"/>
            <a:ext cx="389399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Partiu-se de dados disponibilizados pela EPE sobre:</a:t>
            </a:r>
          </a:p>
          <a:p>
            <a:pPr marL="800100" lvl="1" indent="-34290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0072BC"/>
                </a:solidFill>
              </a:rPr>
              <a:t>Localização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dos Sistemas Isolados;</a:t>
            </a:r>
          </a:p>
          <a:p>
            <a:pPr marL="800100" lvl="1" indent="-34290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0072BC"/>
                </a:solidFill>
              </a:rPr>
              <a:t>População atendida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por cada um deles.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Informações coletadas pela EPE diretamente das distribuidoras ou através do ONS e consolidadas na publicação </a:t>
            </a:r>
            <a:r>
              <a:rPr lang="pt-BR" sz="1600" b="1" i="1" dirty="0">
                <a:solidFill>
                  <a:srgbClr val="0070C0"/>
                </a:solidFill>
              </a:rPr>
              <a:t>Planejamento do Atendimento aos Sistemas Isolados Horizonte 2023 – Ciclo 2018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b="1" dirty="0">
              <a:solidFill>
                <a:srgbClr val="0072BC"/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b="1" dirty="0">
              <a:solidFill>
                <a:srgbClr val="0072BC"/>
              </a:solidFill>
            </a:endParaRPr>
          </a:p>
          <a:p>
            <a:pPr marL="285750" indent="-28575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2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D3CCB5-6F2C-4EE0-9CB3-CF861CC1F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42" y="1020720"/>
            <a:ext cx="7596906" cy="57297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A310F3-696C-451F-8088-42B67A1AC0B0}"/>
              </a:ext>
            </a:extLst>
          </p:cNvPr>
          <p:cNvSpPr txBox="1"/>
          <p:nvPr/>
        </p:nvSpPr>
        <p:spPr>
          <a:xfrm>
            <a:off x="5328512" y="6378675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Sistemas Isolados (EPE)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E9708F2-5F3D-4C36-86D2-E2DCE592FA6E}"/>
              </a:ext>
            </a:extLst>
          </p:cNvPr>
          <p:cNvSpPr/>
          <p:nvPr/>
        </p:nvSpPr>
        <p:spPr>
          <a:xfrm>
            <a:off x="5260727" y="6456323"/>
            <a:ext cx="67785" cy="744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E9A02D-1CC5-4C61-9E80-62B72560295C}"/>
              </a:ext>
            </a:extLst>
          </p:cNvPr>
          <p:cNvSpPr txBox="1"/>
          <p:nvPr/>
        </p:nvSpPr>
        <p:spPr>
          <a:xfrm>
            <a:off x="431798" y="1325563"/>
            <a:ext cx="434233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3.2 Distribuição espacial do atendimento no SISOL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b="1" dirty="0">
              <a:solidFill>
                <a:srgbClr val="0072BC"/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Considerou-se que as áreas localizadas </a:t>
            </a:r>
            <a:r>
              <a:rPr lang="pt-BR" b="1" dirty="0">
                <a:solidFill>
                  <a:srgbClr val="0072BC"/>
                </a:solidFill>
              </a:rPr>
              <a:t>próximas a um SISOL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teriam maior probabilidade de atendimento.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b="1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9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A310F3-696C-451F-8088-42B67A1AC0B0}"/>
              </a:ext>
            </a:extLst>
          </p:cNvPr>
          <p:cNvSpPr txBox="1"/>
          <p:nvPr/>
        </p:nvSpPr>
        <p:spPr>
          <a:xfrm>
            <a:off x="6882988" y="5868786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Sistemas Isolados (EPE)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E9708F2-5F3D-4C36-86D2-E2DCE592FA6E}"/>
              </a:ext>
            </a:extLst>
          </p:cNvPr>
          <p:cNvSpPr/>
          <p:nvPr/>
        </p:nvSpPr>
        <p:spPr>
          <a:xfrm>
            <a:off x="6759917" y="5946434"/>
            <a:ext cx="67785" cy="744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30BA36-1B9D-4CC9-9ABA-DAD2C977A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773" y="1522287"/>
            <a:ext cx="4452216" cy="41497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ADF5E9-EEB8-403E-A714-56327744D73B}"/>
              </a:ext>
            </a:extLst>
          </p:cNvPr>
          <p:cNvSpPr txBox="1"/>
          <p:nvPr/>
        </p:nvSpPr>
        <p:spPr>
          <a:xfrm>
            <a:off x="380044" y="3309783"/>
            <a:ext cx="15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Área atendida por cada SISOL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72E6C1-F438-4A63-91D5-A7AFE8FA48D5}"/>
              </a:ext>
            </a:extLst>
          </p:cNvPr>
          <p:cNvSpPr txBox="1"/>
          <p:nvPr/>
        </p:nvSpPr>
        <p:spPr>
          <a:xfrm>
            <a:off x="2522952" y="2823622"/>
            <a:ext cx="36230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setores censitários mais </a:t>
            </a: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próximos deste SISOL, </a:t>
            </a:r>
          </a:p>
          <a:p>
            <a:pPr algn="ctr"/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até que</a:t>
            </a:r>
          </a:p>
          <a:p>
            <a:pPr algn="ctr"/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(população dos setores) = </a:t>
            </a: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população atendida</a:t>
            </a:r>
          </a:p>
        </p:txBody>
      </p:sp>
      <p:sp>
        <p:nvSpPr>
          <p:cNvPr id="14" name="Igual a 4">
            <a:extLst>
              <a:ext uri="{FF2B5EF4-FFF2-40B4-BE49-F238E27FC236}">
                <a16:creationId xmlns:a16="http://schemas.microsoft.com/office/drawing/2014/main" id="{878A78A5-E6D7-4D3B-AE2E-25E16ED622F4}"/>
              </a:ext>
            </a:extLst>
          </p:cNvPr>
          <p:cNvSpPr/>
          <p:nvPr/>
        </p:nvSpPr>
        <p:spPr>
          <a:xfrm>
            <a:off x="2008555" y="3531021"/>
            <a:ext cx="398215" cy="232913"/>
          </a:xfrm>
          <a:prstGeom prst="mathEqual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Colchete esquerdo 1">
            <a:extLst>
              <a:ext uri="{FF2B5EF4-FFF2-40B4-BE49-F238E27FC236}">
                <a16:creationId xmlns:a16="http://schemas.microsoft.com/office/drawing/2014/main" id="{32D58698-4A4B-4F87-8918-F692266F8673}"/>
              </a:ext>
            </a:extLst>
          </p:cNvPr>
          <p:cNvSpPr/>
          <p:nvPr/>
        </p:nvSpPr>
        <p:spPr>
          <a:xfrm>
            <a:off x="2570673" y="2590742"/>
            <a:ext cx="94889" cy="2286001"/>
          </a:xfrm>
          <a:prstGeom prst="leftBracke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FB2FCF-A494-45C7-8211-72AB8628AF1B}"/>
              </a:ext>
            </a:extLst>
          </p:cNvPr>
          <p:cNvSpPr txBox="1"/>
          <p:nvPr/>
        </p:nvSpPr>
        <p:spPr>
          <a:xfrm>
            <a:off x="6882987" y="6175034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Área atendida pelo SISOL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1AF883B-AF28-4062-AC51-9688C9F56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271" y="6191539"/>
            <a:ext cx="219075" cy="2286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53EEA40-6E93-4F13-A8DF-A380253AEC2F}"/>
              </a:ext>
            </a:extLst>
          </p:cNvPr>
          <p:cNvSpPr txBox="1"/>
          <p:nvPr/>
        </p:nvSpPr>
        <p:spPr>
          <a:xfrm>
            <a:off x="9335384" y="2945621"/>
            <a:ext cx="6485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15.947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4C0BADE-4DD2-4C36-9024-995CCEEA5790}"/>
              </a:ext>
            </a:extLst>
          </p:cNvPr>
          <p:cNvCxnSpPr>
            <a:cxnSpLocks/>
          </p:cNvCxnSpPr>
          <p:nvPr/>
        </p:nvCxnSpPr>
        <p:spPr>
          <a:xfrm flipV="1">
            <a:off x="9037674" y="3222620"/>
            <a:ext cx="297710" cy="375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166A768-D503-4287-B052-20213310CCC5}"/>
              </a:ext>
            </a:extLst>
          </p:cNvPr>
          <p:cNvSpPr txBox="1"/>
          <p:nvPr/>
        </p:nvSpPr>
        <p:spPr>
          <a:xfrm>
            <a:off x="431798" y="1325563"/>
            <a:ext cx="502743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3.2 Distribuição espacial do atendimento no SISOL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F157A9-90EE-4CA5-9EE0-052B09360AA4}"/>
              </a:ext>
            </a:extLst>
          </p:cNvPr>
          <p:cNvSpPr txBox="1"/>
          <p:nvPr/>
        </p:nvSpPr>
        <p:spPr>
          <a:xfrm>
            <a:off x="431798" y="6037650"/>
            <a:ext cx="332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Considerando os limites municipais</a:t>
            </a:r>
          </a:p>
        </p:txBody>
      </p:sp>
    </p:spTree>
    <p:extLst>
      <p:ext uri="{BB962C8B-B14F-4D97-AF65-F5344CB8AC3E}">
        <p14:creationId xmlns:p14="http://schemas.microsoft.com/office/powerpoint/2010/main" val="75529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04A7903-C1F0-42B1-9D08-E3B8B879D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53" y="1157036"/>
            <a:ext cx="7557058" cy="58071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A310F3-696C-451F-8088-42B67A1AC0B0}"/>
              </a:ext>
            </a:extLst>
          </p:cNvPr>
          <p:cNvSpPr txBox="1"/>
          <p:nvPr/>
        </p:nvSpPr>
        <p:spPr>
          <a:xfrm>
            <a:off x="5436960" y="6038910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Sistemas Isolados (EPE)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E9708F2-5F3D-4C36-86D2-E2DCE592FA6E}"/>
              </a:ext>
            </a:extLst>
          </p:cNvPr>
          <p:cNvSpPr/>
          <p:nvPr/>
        </p:nvSpPr>
        <p:spPr>
          <a:xfrm>
            <a:off x="5313889" y="6116558"/>
            <a:ext cx="67785" cy="744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FB2FCF-A494-45C7-8211-72AB8628AF1B}"/>
              </a:ext>
            </a:extLst>
          </p:cNvPr>
          <p:cNvSpPr txBox="1"/>
          <p:nvPr/>
        </p:nvSpPr>
        <p:spPr>
          <a:xfrm>
            <a:off x="5436959" y="6345158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Área atendida pelo SISOL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1AF883B-AF28-4062-AC51-9688C9F56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243" y="6361663"/>
            <a:ext cx="219075" cy="2286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609CB9-3274-41A7-BAF9-192DEBAE25EB}"/>
              </a:ext>
            </a:extLst>
          </p:cNvPr>
          <p:cNvSpPr txBox="1"/>
          <p:nvPr/>
        </p:nvSpPr>
        <p:spPr>
          <a:xfrm>
            <a:off x="431798" y="1325563"/>
            <a:ext cx="502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3.2 Distribuição espacial do atendimento no SISOL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D10EC13-C4D3-4DB4-BBE1-32017603C2AE}"/>
              </a:ext>
            </a:extLst>
          </p:cNvPr>
          <p:cNvSpPr txBox="1"/>
          <p:nvPr/>
        </p:nvSpPr>
        <p:spPr>
          <a:xfrm>
            <a:off x="431798" y="1955475"/>
            <a:ext cx="4195958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Aplicando a metodologia a todos os Sistemas Isolados: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População atendida: </a:t>
            </a:r>
            <a:r>
              <a:rPr lang="pt-BR" b="1" dirty="0">
                <a:solidFill>
                  <a:srgbClr val="0072BC"/>
                </a:solidFill>
              </a:rPr>
              <a:t>3.102.484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pessoas</a:t>
            </a:r>
          </a:p>
          <a:p>
            <a:pPr marL="285750" indent="-28575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2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9C5293-3E8A-40AD-8DAD-C879B2C8A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53" y="1157036"/>
            <a:ext cx="7557058" cy="58071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A310F3-696C-451F-8088-42B67A1AC0B0}"/>
              </a:ext>
            </a:extLst>
          </p:cNvPr>
          <p:cNvSpPr txBox="1"/>
          <p:nvPr/>
        </p:nvSpPr>
        <p:spPr>
          <a:xfrm>
            <a:off x="5436960" y="6038910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Sistemas Isolados (EPE)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E9708F2-5F3D-4C36-86D2-E2DCE592FA6E}"/>
              </a:ext>
            </a:extLst>
          </p:cNvPr>
          <p:cNvSpPr/>
          <p:nvPr/>
        </p:nvSpPr>
        <p:spPr>
          <a:xfrm>
            <a:off x="5313889" y="6116558"/>
            <a:ext cx="67785" cy="744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FB2FCF-A494-45C7-8211-72AB8628AF1B}"/>
              </a:ext>
            </a:extLst>
          </p:cNvPr>
          <p:cNvSpPr txBox="1"/>
          <p:nvPr/>
        </p:nvSpPr>
        <p:spPr>
          <a:xfrm>
            <a:off x="5436959" y="6345158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Área atendida pelo SISOL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1AF883B-AF28-4062-AC51-9688C9F56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243" y="6361663"/>
            <a:ext cx="219075" cy="2286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609CB9-3274-41A7-BAF9-192DEBAE25EB}"/>
              </a:ext>
            </a:extLst>
          </p:cNvPr>
          <p:cNvSpPr txBox="1"/>
          <p:nvPr/>
        </p:nvSpPr>
        <p:spPr>
          <a:xfrm>
            <a:off x="431798" y="1325563"/>
            <a:ext cx="502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3.2 Distribuição espacial do atendimento no SISOL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D10EC13-C4D3-4DB4-BBE1-32017603C2AE}"/>
              </a:ext>
            </a:extLst>
          </p:cNvPr>
          <p:cNvSpPr txBox="1"/>
          <p:nvPr/>
        </p:nvSpPr>
        <p:spPr>
          <a:xfrm>
            <a:off x="431798" y="1955475"/>
            <a:ext cx="41959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Aplicando a metodologia a todos os Sistemas Isolados: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População atendida: </a:t>
            </a:r>
            <a:r>
              <a:rPr lang="pt-BR" b="1" dirty="0">
                <a:solidFill>
                  <a:srgbClr val="0072BC"/>
                </a:solidFill>
              </a:rPr>
              <a:t>3.102.484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pessoas</a:t>
            </a:r>
          </a:p>
          <a:p>
            <a:pPr marL="285750" indent="-28575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Como estimar o atendimento em regiões onde não há SISOL?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18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8F07C4E-98FC-42C8-83F6-68C4DC9B2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630" y="1048214"/>
            <a:ext cx="7877175" cy="59436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B1C191E-DA3F-49D4-9179-C23FE16CDD52}"/>
              </a:ext>
            </a:extLst>
          </p:cNvPr>
          <p:cNvSpPr txBox="1"/>
          <p:nvPr/>
        </p:nvSpPr>
        <p:spPr>
          <a:xfrm>
            <a:off x="431799" y="1325563"/>
            <a:ext cx="38056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3.3 Definição de referência espacial para regiões onde não há SISOL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b="1" dirty="0">
              <a:solidFill>
                <a:srgbClr val="0072BC"/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2BC"/>
                </a:solidFill>
              </a:rPr>
              <a:t>Hipótese inicial: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as linhas de baixa tensão possuem traçado semelhante ao das estradas</a:t>
            </a:r>
          </a:p>
          <a:p>
            <a:pPr marL="800100" lvl="1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Fácil acesso ao </a:t>
            </a:r>
            <a:r>
              <a:rPr lang="pt-BR" sz="1600" i="1" dirty="0" err="1">
                <a:solidFill>
                  <a:schemeClr val="bg1">
                    <a:lumMod val="50000"/>
                  </a:schemeClr>
                </a:solidFill>
              </a:rPr>
              <a:t>shapefile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de estradas, disponibilizado pelo IBGE.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A310F3-696C-451F-8088-42B67A1AC0B0}"/>
              </a:ext>
            </a:extLst>
          </p:cNvPr>
          <p:cNvSpPr txBox="1"/>
          <p:nvPr/>
        </p:nvSpPr>
        <p:spPr>
          <a:xfrm>
            <a:off x="5328512" y="6378675"/>
            <a:ext cx="2283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Rodovias estaduais (IBGE)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4EA8675-AAF3-43D6-B98E-F10FC2965F3B}"/>
              </a:ext>
            </a:extLst>
          </p:cNvPr>
          <p:cNvCxnSpPr/>
          <p:nvPr/>
        </p:nvCxnSpPr>
        <p:spPr>
          <a:xfrm>
            <a:off x="5029195" y="6501161"/>
            <a:ext cx="2993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2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61"/>
            <a:ext cx="9635836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2BC"/>
                </a:solidFill>
              </a:rPr>
              <a:t>Roteiro</a:t>
            </a:r>
          </a:p>
        </p:txBody>
      </p:sp>
      <p:grpSp>
        <p:nvGrpSpPr>
          <p:cNvPr id="5" name="Google Shape;89;p13">
            <a:extLst>
              <a:ext uri="{FF2B5EF4-FFF2-40B4-BE49-F238E27FC236}">
                <a16:creationId xmlns:a16="http://schemas.microsoft.com/office/drawing/2014/main" id="{13DB3EBE-B9CE-44E6-8B9F-651FCA6C4C36}"/>
              </a:ext>
            </a:extLst>
          </p:cNvPr>
          <p:cNvGrpSpPr/>
          <p:nvPr/>
        </p:nvGrpSpPr>
        <p:grpSpPr>
          <a:xfrm>
            <a:off x="1031358" y="2008293"/>
            <a:ext cx="8589819" cy="3500410"/>
            <a:chOff x="2427381" y="1412779"/>
            <a:chExt cx="7363973" cy="2983642"/>
          </a:xfrm>
        </p:grpSpPr>
        <p:sp>
          <p:nvSpPr>
            <p:cNvPr id="7" name="Google Shape;90;p13">
              <a:extLst>
                <a:ext uri="{FF2B5EF4-FFF2-40B4-BE49-F238E27FC236}">
                  <a16:creationId xmlns:a16="http://schemas.microsoft.com/office/drawing/2014/main" id="{3E114CC0-3E51-4ED8-821F-26D925D51A82}"/>
                </a:ext>
              </a:extLst>
            </p:cNvPr>
            <p:cNvSpPr txBox="1"/>
            <p:nvPr/>
          </p:nvSpPr>
          <p:spPr>
            <a:xfrm>
              <a:off x="3253454" y="1474797"/>
              <a:ext cx="653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Motivação</a:t>
              </a:r>
              <a:endParaRPr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4;p13">
              <a:extLst>
                <a:ext uri="{FF2B5EF4-FFF2-40B4-BE49-F238E27FC236}">
                  <a16:creationId xmlns:a16="http://schemas.microsoft.com/office/drawing/2014/main" id="{02E6B65E-A77A-4BEA-8E0D-9EBEF1EA5758}"/>
                </a:ext>
              </a:extLst>
            </p:cNvPr>
            <p:cNvSpPr/>
            <p:nvPr/>
          </p:nvSpPr>
          <p:spPr>
            <a:xfrm>
              <a:off x="2427381" y="1412779"/>
              <a:ext cx="417000" cy="29836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5;p13">
              <a:extLst>
                <a:ext uri="{FF2B5EF4-FFF2-40B4-BE49-F238E27FC236}">
                  <a16:creationId xmlns:a16="http://schemas.microsoft.com/office/drawing/2014/main" id="{F2EA65B1-E0FD-45FB-9942-9687BBAA4E78}"/>
                </a:ext>
              </a:extLst>
            </p:cNvPr>
            <p:cNvSpPr/>
            <p:nvPr/>
          </p:nvSpPr>
          <p:spPr>
            <a:xfrm>
              <a:off x="2640637" y="1543648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 w="254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;p13">
              <a:extLst>
                <a:ext uri="{FF2B5EF4-FFF2-40B4-BE49-F238E27FC236}">
                  <a16:creationId xmlns:a16="http://schemas.microsoft.com/office/drawing/2014/main" id="{C412B9CB-A008-4284-9BD1-3881F44C5AE4}"/>
                </a:ext>
              </a:extLst>
            </p:cNvPr>
            <p:cNvSpPr/>
            <p:nvPr/>
          </p:nvSpPr>
          <p:spPr>
            <a:xfrm>
              <a:off x="2640637" y="2130425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 w="254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0;p13">
              <a:extLst>
                <a:ext uri="{FF2B5EF4-FFF2-40B4-BE49-F238E27FC236}">
                  <a16:creationId xmlns:a16="http://schemas.microsoft.com/office/drawing/2014/main" id="{D6D5ED6D-42C6-4D75-89B9-C7D78C163369}"/>
                </a:ext>
              </a:extLst>
            </p:cNvPr>
            <p:cNvSpPr txBox="1"/>
            <p:nvPr/>
          </p:nvSpPr>
          <p:spPr>
            <a:xfrm>
              <a:off x="3246397" y="2069374"/>
              <a:ext cx="3838500" cy="44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Dados já disponíveis</a:t>
              </a:r>
              <a:endParaRPr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6;p13">
            <a:extLst>
              <a:ext uri="{FF2B5EF4-FFF2-40B4-BE49-F238E27FC236}">
                <a16:creationId xmlns:a16="http://schemas.microsoft.com/office/drawing/2014/main" id="{64F7D216-F4A7-4896-8152-8F17F1B29E6C}"/>
              </a:ext>
            </a:extLst>
          </p:cNvPr>
          <p:cNvSpPr/>
          <p:nvPr/>
        </p:nvSpPr>
        <p:spPr>
          <a:xfrm>
            <a:off x="1280114" y="3545005"/>
            <a:ext cx="377935" cy="380117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 w="25400" cap="flat" cmpd="sng">
            <a:solidFill>
              <a:srgbClr val="007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3">
            <a:extLst>
              <a:ext uri="{FF2B5EF4-FFF2-40B4-BE49-F238E27FC236}">
                <a16:creationId xmlns:a16="http://schemas.microsoft.com/office/drawing/2014/main" id="{99469928-BE27-48A8-882B-1892FB5D7CCA}"/>
              </a:ext>
            </a:extLst>
          </p:cNvPr>
          <p:cNvSpPr txBox="1"/>
          <p:nvPr/>
        </p:nvSpPr>
        <p:spPr>
          <a:xfrm>
            <a:off x="1986712" y="347771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Abordagem metodológica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6;p13">
            <a:extLst>
              <a:ext uri="{FF2B5EF4-FFF2-40B4-BE49-F238E27FC236}">
                <a16:creationId xmlns:a16="http://schemas.microsoft.com/office/drawing/2014/main" id="{D1039C81-97C8-40A0-861B-1FDCC47F4575}"/>
              </a:ext>
            </a:extLst>
          </p:cNvPr>
          <p:cNvSpPr/>
          <p:nvPr/>
        </p:nvSpPr>
        <p:spPr>
          <a:xfrm>
            <a:off x="1269701" y="4233558"/>
            <a:ext cx="380117" cy="380117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 w="25400" cap="flat" cmpd="sng">
            <a:solidFill>
              <a:srgbClr val="007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13">
            <a:extLst>
              <a:ext uri="{FF2B5EF4-FFF2-40B4-BE49-F238E27FC236}">
                <a16:creationId xmlns:a16="http://schemas.microsoft.com/office/drawing/2014/main" id="{2223E225-AC73-4F9E-B83B-8A803CC0287F}"/>
              </a:ext>
            </a:extLst>
          </p:cNvPr>
          <p:cNvSpPr txBox="1"/>
          <p:nvPr/>
        </p:nvSpPr>
        <p:spPr>
          <a:xfrm>
            <a:off x="1986712" y="416193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8E8B997-DFBE-46E5-944E-F7B4D920B04A}"/>
              </a:ext>
            </a:extLst>
          </p:cNvPr>
          <p:cNvSpPr/>
          <p:nvPr/>
        </p:nvSpPr>
        <p:spPr>
          <a:xfrm>
            <a:off x="1280114" y="4928181"/>
            <a:ext cx="380117" cy="380117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 w="25400" cap="flat" cmpd="sng">
            <a:solidFill>
              <a:srgbClr val="007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0;p13">
            <a:extLst>
              <a:ext uri="{FF2B5EF4-FFF2-40B4-BE49-F238E27FC236}">
                <a16:creationId xmlns:a16="http://schemas.microsoft.com/office/drawing/2014/main" id="{4B62BAE8-90FB-4460-86A7-DA181DD27272}"/>
              </a:ext>
            </a:extLst>
          </p:cNvPr>
          <p:cNvSpPr txBox="1"/>
          <p:nvPr/>
        </p:nvSpPr>
        <p:spPr>
          <a:xfrm>
            <a:off x="1986712" y="4857732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Considerações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406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A54DF41-BE80-451D-862E-C5AC9C062C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848" y="1157620"/>
            <a:ext cx="7828860" cy="577414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A75068F-2E1C-409E-A9B6-4E7E92679D7D}"/>
              </a:ext>
            </a:extLst>
          </p:cNvPr>
          <p:cNvSpPr txBox="1"/>
          <p:nvPr/>
        </p:nvSpPr>
        <p:spPr>
          <a:xfrm>
            <a:off x="431799" y="1325563"/>
            <a:ext cx="3805664" cy="635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3.3 Definição de referência espacial para regiões onde não há SISOL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0072BC"/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2BC"/>
                </a:solidFill>
              </a:rPr>
              <a:t>Hipótese inicial: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as linhas de baixa tensão possuem traçado semelhante ao das estradas</a:t>
            </a:r>
          </a:p>
          <a:p>
            <a:pPr marL="800100" lvl="1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Fácil acesso ao </a:t>
            </a:r>
            <a:r>
              <a:rPr lang="pt-BR" sz="1600" i="1" dirty="0" err="1">
                <a:solidFill>
                  <a:schemeClr val="bg1">
                    <a:lumMod val="50000"/>
                  </a:schemeClr>
                </a:solidFill>
              </a:rPr>
              <a:t>shapefile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de estradas, disponibilizado pelo IBGE.</a:t>
            </a:r>
          </a:p>
          <a:p>
            <a:pPr lvl="1" algn="just">
              <a:spcBef>
                <a:spcPts val="800"/>
              </a:spcBef>
              <a:buClr>
                <a:srgbClr val="0072BC"/>
              </a:buClr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Dados do Censo 2010 reforçam essa hipótese</a:t>
            </a:r>
          </a:p>
          <a:p>
            <a:pPr marL="800100" lvl="1" indent="-34290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Observam-se regiões atendidas especialmente onde há </a:t>
            </a:r>
            <a:r>
              <a:rPr lang="pt-BR" sz="1600" b="1" dirty="0">
                <a:solidFill>
                  <a:srgbClr val="0072BC"/>
                </a:solidFill>
              </a:rPr>
              <a:t>grande densidade de trechos rodoviários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A310F3-696C-451F-8088-42B67A1AC0B0}"/>
              </a:ext>
            </a:extLst>
          </p:cNvPr>
          <p:cNvSpPr txBox="1"/>
          <p:nvPr/>
        </p:nvSpPr>
        <p:spPr>
          <a:xfrm>
            <a:off x="5145632" y="6492975"/>
            <a:ext cx="2414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Rodovias estaduais (IBGE)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4EA8675-AAF3-43D6-B98E-F10FC2965F3B}"/>
              </a:ext>
            </a:extLst>
          </p:cNvPr>
          <p:cNvCxnSpPr/>
          <p:nvPr/>
        </p:nvCxnSpPr>
        <p:spPr>
          <a:xfrm>
            <a:off x="4846315" y="6615461"/>
            <a:ext cx="2993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500DE9C9-3009-47B1-BDF7-279E3FD5B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052" y="5559830"/>
            <a:ext cx="809625" cy="94297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AD15FE-DBF1-4150-8AA8-70AA1CADB9FB}"/>
              </a:ext>
            </a:extLst>
          </p:cNvPr>
          <p:cNvSpPr txBox="1"/>
          <p:nvPr/>
        </p:nvSpPr>
        <p:spPr>
          <a:xfrm>
            <a:off x="4717071" y="5048418"/>
            <a:ext cx="2049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% Domicílios com acesso </a:t>
            </a:r>
          </a:p>
          <a:p>
            <a:r>
              <a:rPr lang="pt-BR" sz="1100" b="1" dirty="0"/>
              <a:t>pela distribuidora</a:t>
            </a:r>
            <a:endParaRPr lang="pt-BR" sz="11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88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EBCD83A-7C72-4C4D-BC91-520C6F0BE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630" y="1048214"/>
            <a:ext cx="7877175" cy="59436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F43DCF6-2734-4F42-9ECF-AF2BD049C735}"/>
              </a:ext>
            </a:extLst>
          </p:cNvPr>
          <p:cNvSpPr txBox="1"/>
          <p:nvPr/>
        </p:nvSpPr>
        <p:spPr>
          <a:xfrm>
            <a:off x="5332518" y="6394715"/>
            <a:ext cx="2367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Rodovias estaduais (IBGE)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4EA8675-AAF3-43D6-B98E-F10FC2965F3B}"/>
              </a:ext>
            </a:extLst>
          </p:cNvPr>
          <p:cNvCxnSpPr/>
          <p:nvPr/>
        </p:nvCxnSpPr>
        <p:spPr>
          <a:xfrm>
            <a:off x="5029195" y="6501161"/>
            <a:ext cx="2993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6DFC0B8-369D-46D1-B57B-441BCC2F7B42}"/>
              </a:ext>
            </a:extLst>
          </p:cNvPr>
          <p:cNvCxnSpPr/>
          <p:nvPr/>
        </p:nvCxnSpPr>
        <p:spPr>
          <a:xfrm>
            <a:off x="5033201" y="6517201"/>
            <a:ext cx="2993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2E1A46-B7AF-43F5-8652-39715B7E8F18}"/>
              </a:ext>
            </a:extLst>
          </p:cNvPr>
          <p:cNvSpPr txBox="1"/>
          <p:nvPr/>
        </p:nvSpPr>
        <p:spPr>
          <a:xfrm>
            <a:off x="431799" y="1325563"/>
            <a:ext cx="329270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3.4 Definição de áreas atendidas a partir da referência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256608-D3E4-48F0-8662-0FF52207E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883" y="1079014"/>
            <a:ext cx="7620000" cy="57245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4EA8675-AAF3-43D6-B98E-F10FC2965F3B}"/>
              </a:ext>
            </a:extLst>
          </p:cNvPr>
          <p:cNvCxnSpPr/>
          <p:nvPr/>
        </p:nvCxnSpPr>
        <p:spPr>
          <a:xfrm>
            <a:off x="5029195" y="6501161"/>
            <a:ext cx="2993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5A92FE-4102-4037-9D5D-5810C1170056}"/>
              </a:ext>
            </a:extLst>
          </p:cNvPr>
          <p:cNvSpPr txBox="1"/>
          <p:nvPr/>
        </p:nvSpPr>
        <p:spPr>
          <a:xfrm>
            <a:off x="5332518" y="6394715"/>
            <a:ext cx="2367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Rodovias estaduais (DNIT)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6171F5-2914-4E20-A96D-639345459C9F}"/>
              </a:ext>
            </a:extLst>
          </p:cNvPr>
          <p:cNvSpPr txBox="1"/>
          <p:nvPr/>
        </p:nvSpPr>
        <p:spPr>
          <a:xfrm>
            <a:off x="431799" y="1325563"/>
            <a:ext cx="32927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3.4 Definição de áreas atendidas a partir da referência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Divisão da área de interesse em uma </a:t>
            </a:r>
            <a:r>
              <a:rPr lang="pt-BR" b="1" dirty="0">
                <a:solidFill>
                  <a:srgbClr val="0072BC"/>
                </a:solidFill>
              </a:rPr>
              <a:t>malha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, formada por elementos quadrados com 50 km de aresta;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8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256608-D3E4-48F0-8662-0FF52207E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05" y="1078735"/>
            <a:ext cx="7620000" cy="57245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4EA8675-AAF3-43D6-B98E-F10FC2965F3B}"/>
              </a:ext>
            </a:extLst>
          </p:cNvPr>
          <p:cNvCxnSpPr/>
          <p:nvPr/>
        </p:nvCxnSpPr>
        <p:spPr>
          <a:xfrm>
            <a:off x="5029195" y="6501161"/>
            <a:ext cx="2993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C8147410-8380-4E7A-B40D-C70CD26E8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345" y="5081462"/>
            <a:ext cx="1637613" cy="169384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00F4E7B-F554-44A6-8346-4113DA8A2A27}"/>
              </a:ext>
            </a:extLst>
          </p:cNvPr>
          <p:cNvCxnSpPr>
            <a:cxnSpLocks/>
          </p:cNvCxnSpPr>
          <p:nvPr/>
        </p:nvCxnSpPr>
        <p:spPr>
          <a:xfrm flipH="1">
            <a:off x="4184958" y="4625163"/>
            <a:ext cx="3886880" cy="45629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42695BC-ED6E-45C8-8C8B-D031854D78B8}"/>
              </a:ext>
            </a:extLst>
          </p:cNvPr>
          <p:cNvCxnSpPr>
            <a:cxnSpLocks/>
          </p:cNvCxnSpPr>
          <p:nvPr/>
        </p:nvCxnSpPr>
        <p:spPr>
          <a:xfrm flipH="1">
            <a:off x="4184958" y="4625163"/>
            <a:ext cx="4034013" cy="215013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97E877-5D14-4E05-BA5C-0736B87BBC05}"/>
              </a:ext>
            </a:extLst>
          </p:cNvPr>
          <p:cNvSpPr txBox="1"/>
          <p:nvPr/>
        </p:nvSpPr>
        <p:spPr>
          <a:xfrm>
            <a:off x="5332518" y="6394715"/>
            <a:ext cx="2367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Rodovias estaduais (DNIT)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5D888EB-E2FB-4288-9CF7-6FDA61F7ED35}"/>
              </a:ext>
            </a:extLst>
          </p:cNvPr>
          <p:cNvSpPr txBox="1"/>
          <p:nvPr/>
        </p:nvSpPr>
        <p:spPr>
          <a:xfrm>
            <a:off x="431799" y="1325563"/>
            <a:ext cx="3292708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3.4 Definição de áreas atendidas a partir da referência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Divisão da área de interesse em uma </a:t>
            </a:r>
            <a:r>
              <a:rPr lang="pt-BR" b="1" dirty="0">
                <a:solidFill>
                  <a:srgbClr val="0072BC"/>
                </a:solidFill>
              </a:rPr>
              <a:t>malha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, formada por elementos quadrados com 50 km de aresta;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Cálculo da </a:t>
            </a:r>
            <a:r>
              <a:rPr lang="pt-BR" b="1" dirty="0">
                <a:solidFill>
                  <a:srgbClr val="0072BC"/>
                </a:solidFill>
              </a:rPr>
              <a:t>extensão total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 trechos rodoviários contida em cada elemento;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AF95991-4949-410E-86E2-E7E1AE11C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92"/>
          <a:stretch/>
        </p:blipFill>
        <p:spPr>
          <a:xfrm>
            <a:off x="4161902" y="1049090"/>
            <a:ext cx="7719242" cy="578452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0DB395E-BCAA-4C02-896E-75A8528BCA5D}"/>
              </a:ext>
            </a:extLst>
          </p:cNvPr>
          <p:cNvSpPr txBox="1"/>
          <p:nvPr/>
        </p:nvSpPr>
        <p:spPr>
          <a:xfrm>
            <a:off x="431799" y="1325563"/>
            <a:ext cx="32927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3.4 Definição de áreas atendidas a partir da referência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Divisão da área de interesse em uma </a:t>
            </a:r>
            <a:r>
              <a:rPr lang="pt-BR" b="1" dirty="0">
                <a:solidFill>
                  <a:srgbClr val="0072BC"/>
                </a:solidFill>
              </a:rPr>
              <a:t>malha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, formada por elementos quadrados com 50 km de aresta;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Cálculo da </a:t>
            </a:r>
            <a:r>
              <a:rPr lang="pt-BR" b="1" dirty="0">
                <a:solidFill>
                  <a:srgbClr val="0072BC"/>
                </a:solidFill>
              </a:rPr>
              <a:t>extensão total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 trechos rodoviários contida em cada elemento;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Seleção dos elementos da malha com </a:t>
            </a:r>
            <a:r>
              <a:rPr lang="pt-BR" b="1" dirty="0">
                <a:solidFill>
                  <a:srgbClr val="0072BC"/>
                </a:solidFill>
              </a:rPr>
              <a:t>maior densidade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 trechos rodoviários.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4EA8675-AAF3-43D6-B98E-F10FC2965F3B}"/>
              </a:ext>
            </a:extLst>
          </p:cNvPr>
          <p:cNvCxnSpPr/>
          <p:nvPr/>
        </p:nvCxnSpPr>
        <p:spPr>
          <a:xfrm>
            <a:off x="5029195" y="6501161"/>
            <a:ext cx="2993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EA6509-C0F8-4929-9ACB-0E4EE9590B24}"/>
              </a:ext>
            </a:extLst>
          </p:cNvPr>
          <p:cNvSpPr txBox="1"/>
          <p:nvPr/>
        </p:nvSpPr>
        <p:spPr>
          <a:xfrm>
            <a:off x="5328511" y="5911647"/>
            <a:ext cx="2153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70% elementos com maior densidade de trechos rodoviários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6A23859-D0AA-44A3-AC0D-6D4DFBF2264D}"/>
              </a:ext>
            </a:extLst>
          </p:cNvPr>
          <p:cNvSpPr/>
          <p:nvPr/>
        </p:nvSpPr>
        <p:spPr>
          <a:xfrm>
            <a:off x="5103625" y="6011290"/>
            <a:ext cx="148861" cy="172618"/>
          </a:xfrm>
          <a:prstGeom prst="rect">
            <a:avLst/>
          </a:prstGeom>
          <a:solidFill>
            <a:srgbClr val="9BBC88"/>
          </a:solidFill>
          <a:ln>
            <a:solidFill>
              <a:srgbClr val="5D9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F632F8-B927-4ADB-B1FE-6C3976EEF174}"/>
              </a:ext>
            </a:extLst>
          </p:cNvPr>
          <p:cNvSpPr txBox="1"/>
          <p:nvPr/>
        </p:nvSpPr>
        <p:spPr>
          <a:xfrm>
            <a:off x="5332518" y="6394715"/>
            <a:ext cx="2367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Rodovias estaduais (DNIT)</a:t>
            </a:r>
          </a:p>
        </p:txBody>
      </p:sp>
    </p:spTree>
    <p:extLst>
      <p:ext uri="{BB962C8B-B14F-4D97-AF65-F5344CB8AC3E}">
        <p14:creationId xmlns:p14="http://schemas.microsoft.com/office/powerpoint/2010/main" val="1192385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A9EBEE-A2A8-4EB0-8710-054DC46D3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63" y="1149449"/>
            <a:ext cx="7877175" cy="5753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EA6509-C0F8-4929-9ACB-0E4EE9590B24}"/>
              </a:ext>
            </a:extLst>
          </p:cNvPr>
          <p:cNvSpPr txBox="1"/>
          <p:nvPr/>
        </p:nvSpPr>
        <p:spPr>
          <a:xfrm>
            <a:off x="5328511" y="5911647"/>
            <a:ext cx="226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70% elementos com maior densidade de trechos rodoviários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6A23859-D0AA-44A3-AC0D-6D4DFBF2264D}"/>
              </a:ext>
            </a:extLst>
          </p:cNvPr>
          <p:cNvSpPr/>
          <p:nvPr/>
        </p:nvSpPr>
        <p:spPr>
          <a:xfrm>
            <a:off x="5103625" y="6011290"/>
            <a:ext cx="148861" cy="172618"/>
          </a:xfrm>
          <a:prstGeom prst="rect">
            <a:avLst/>
          </a:prstGeom>
          <a:solidFill>
            <a:srgbClr val="9BBC88"/>
          </a:solidFill>
          <a:ln>
            <a:solidFill>
              <a:srgbClr val="5D9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ED1540-8E19-441F-91D7-79E58ED4713B}"/>
              </a:ext>
            </a:extLst>
          </p:cNvPr>
          <p:cNvSpPr txBox="1"/>
          <p:nvPr/>
        </p:nvSpPr>
        <p:spPr>
          <a:xfrm>
            <a:off x="431798" y="1325563"/>
            <a:ext cx="3794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3.5 Cálculo da população nas áreas atendidas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0072BC"/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53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4CFAA87-6C31-4DA7-9CBC-2A8E4C459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890" y="1051977"/>
            <a:ext cx="7867650" cy="611505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64D2D363-DC67-4800-A32A-DBEA65479186}"/>
              </a:ext>
            </a:extLst>
          </p:cNvPr>
          <p:cNvSpPr txBox="1"/>
          <p:nvPr/>
        </p:nvSpPr>
        <p:spPr>
          <a:xfrm>
            <a:off x="431798" y="1325563"/>
            <a:ext cx="3794513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3.5 Cálculo da população nas áreas atendidas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0072BC"/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Proporcional à área de intersecção entre os setores censitários e os elementos da malha.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EA6509-C0F8-4929-9ACB-0E4EE9590B24}"/>
              </a:ext>
            </a:extLst>
          </p:cNvPr>
          <p:cNvSpPr txBox="1"/>
          <p:nvPr/>
        </p:nvSpPr>
        <p:spPr>
          <a:xfrm>
            <a:off x="5328511" y="5911647"/>
            <a:ext cx="2241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70% elementos com maior densidade de trechos rodoviários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6A23859-D0AA-44A3-AC0D-6D4DFBF2264D}"/>
              </a:ext>
            </a:extLst>
          </p:cNvPr>
          <p:cNvSpPr/>
          <p:nvPr/>
        </p:nvSpPr>
        <p:spPr>
          <a:xfrm>
            <a:off x="5103625" y="6011290"/>
            <a:ext cx="148861" cy="172618"/>
          </a:xfrm>
          <a:prstGeom prst="rect">
            <a:avLst/>
          </a:prstGeom>
          <a:solidFill>
            <a:srgbClr val="9BBC88"/>
          </a:solidFill>
          <a:ln>
            <a:solidFill>
              <a:srgbClr val="5D9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37CF16-3B1C-4131-9259-7D46193CD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52" y="4508045"/>
            <a:ext cx="2075893" cy="195119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CC9D6B2-2EF5-46AE-BB75-644C3BDCB6B1}"/>
              </a:ext>
            </a:extLst>
          </p:cNvPr>
          <p:cNvCxnSpPr>
            <a:cxnSpLocks/>
          </p:cNvCxnSpPr>
          <p:nvPr/>
        </p:nvCxnSpPr>
        <p:spPr>
          <a:xfrm flipH="1">
            <a:off x="4545349" y="3780263"/>
            <a:ext cx="3025032" cy="72778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1F2DC33-C7C2-4490-B728-B5A5C2A6D79F}"/>
              </a:ext>
            </a:extLst>
          </p:cNvPr>
          <p:cNvCxnSpPr>
            <a:cxnSpLocks/>
          </p:cNvCxnSpPr>
          <p:nvPr/>
        </p:nvCxnSpPr>
        <p:spPr>
          <a:xfrm flipH="1">
            <a:off x="4545347" y="4003288"/>
            <a:ext cx="3101310" cy="24559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26CCAC39-F862-40AA-84B1-0BAF087EABBE}"/>
              </a:ext>
            </a:extLst>
          </p:cNvPr>
          <p:cNvSpPr/>
          <p:nvPr/>
        </p:nvSpPr>
        <p:spPr>
          <a:xfrm>
            <a:off x="5103625" y="6401774"/>
            <a:ext cx="148861" cy="172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1BBE8BB-5B36-4604-A675-8D4E9FADDFAD}"/>
              </a:ext>
            </a:extLst>
          </p:cNvPr>
          <p:cNvSpPr txBox="1"/>
          <p:nvPr/>
        </p:nvSpPr>
        <p:spPr>
          <a:xfrm>
            <a:off x="5328511" y="6367858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Setores censitários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B14C209-2089-4F89-A858-3FBB87432E20}"/>
                  </a:ext>
                </a:extLst>
              </p:cNvPr>
              <p:cNvSpPr txBox="1"/>
              <p:nvPr/>
            </p:nvSpPr>
            <p:spPr>
              <a:xfrm>
                <a:off x="776160" y="3539053"/>
                <a:ext cx="3105787" cy="382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𝑃𝑂𝑃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𝑎𝑡𝑒𝑛𝑑𝑖𝑑𝑎</m:t>
                        </m:r>
                      </m:sub>
                    </m:sSub>
                    <m:r>
                      <a:rPr lang="pt-BR" sz="16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𝑃𝑂𝑃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pt-BR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pt-BR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𝑖𝑛𝑡𝑒𝑟𝑠𝑒𝑐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B14C209-2089-4F89-A858-3FBB87432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60" y="3539053"/>
                <a:ext cx="3105787" cy="382092"/>
              </a:xfrm>
              <a:prstGeom prst="rect">
                <a:avLst/>
              </a:prstGeom>
              <a:blipFill>
                <a:blip r:embed="rId5"/>
                <a:stretch>
                  <a:fillRect l="-2157" b="-11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532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BA9DD2-CE61-4181-9874-CE3EED3B5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227" y="1077251"/>
            <a:ext cx="7972425" cy="604837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5135C42-89EF-43E8-9766-C43239C39294}"/>
              </a:ext>
            </a:extLst>
          </p:cNvPr>
          <p:cNvSpPr txBox="1"/>
          <p:nvPr/>
        </p:nvSpPr>
        <p:spPr>
          <a:xfrm>
            <a:off x="431799" y="1325563"/>
            <a:ext cx="3292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3.5 Cálculo da população nas áreas atendidas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b="1" dirty="0">
              <a:solidFill>
                <a:srgbClr val="0072BC"/>
              </a:solidFill>
            </a:endParaRPr>
          </a:p>
          <a:p>
            <a:pPr marL="285750" indent="-285750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População atendida: </a:t>
            </a:r>
            <a:r>
              <a:rPr lang="pt-BR" b="1" dirty="0">
                <a:solidFill>
                  <a:srgbClr val="0072BC"/>
                </a:solidFill>
              </a:rPr>
              <a:t>25.552.193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pessoas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EA6509-C0F8-4929-9ACB-0E4EE9590B24}"/>
              </a:ext>
            </a:extLst>
          </p:cNvPr>
          <p:cNvSpPr txBox="1"/>
          <p:nvPr/>
        </p:nvSpPr>
        <p:spPr>
          <a:xfrm>
            <a:off x="5328511" y="5966794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Regiões atendidas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6A23859-D0AA-44A3-AC0D-6D4DFBF2264D}"/>
              </a:ext>
            </a:extLst>
          </p:cNvPr>
          <p:cNvSpPr/>
          <p:nvPr/>
        </p:nvSpPr>
        <p:spPr>
          <a:xfrm>
            <a:off x="5103625" y="6011290"/>
            <a:ext cx="148861" cy="172618"/>
          </a:xfrm>
          <a:prstGeom prst="rect">
            <a:avLst/>
          </a:prstGeom>
          <a:solidFill>
            <a:srgbClr val="EABA5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609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63924A5-793E-4162-B8F5-7AC893708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01" y="1152288"/>
            <a:ext cx="7886700" cy="60007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5135C42-89EF-43E8-9766-C43239C39294}"/>
              </a:ext>
            </a:extLst>
          </p:cNvPr>
          <p:cNvSpPr txBox="1"/>
          <p:nvPr/>
        </p:nvSpPr>
        <p:spPr>
          <a:xfrm>
            <a:off x="431799" y="1325563"/>
            <a:ext cx="329270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3.6 Validação com localização das subestações do SIN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b="1" dirty="0">
              <a:solidFill>
                <a:srgbClr val="0072BC"/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EA6509-C0F8-4929-9ACB-0E4EE9590B24}"/>
              </a:ext>
            </a:extLst>
          </p:cNvPr>
          <p:cNvSpPr txBox="1"/>
          <p:nvPr/>
        </p:nvSpPr>
        <p:spPr>
          <a:xfrm>
            <a:off x="5328511" y="5966794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Regiões atendidas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6A23859-D0AA-44A3-AC0D-6D4DFBF2264D}"/>
              </a:ext>
            </a:extLst>
          </p:cNvPr>
          <p:cNvSpPr/>
          <p:nvPr/>
        </p:nvSpPr>
        <p:spPr>
          <a:xfrm>
            <a:off x="5103625" y="6011290"/>
            <a:ext cx="148861" cy="172618"/>
          </a:xfrm>
          <a:prstGeom prst="rect">
            <a:avLst/>
          </a:prstGeom>
          <a:solidFill>
            <a:srgbClr val="EABA5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667212-0F35-4A64-99E1-D821B0C57D8C}"/>
              </a:ext>
            </a:extLst>
          </p:cNvPr>
          <p:cNvSpPr txBox="1"/>
          <p:nvPr/>
        </p:nvSpPr>
        <p:spPr>
          <a:xfrm>
            <a:off x="5341664" y="6385598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Subestações do SIN (EPE)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F7AED0A-1C56-465A-AFBE-D954AAC8F1F5}"/>
              </a:ext>
            </a:extLst>
          </p:cNvPr>
          <p:cNvSpPr/>
          <p:nvPr/>
        </p:nvSpPr>
        <p:spPr>
          <a:xfrm>
            <a:off x="5120832" y="6466773"/>
            <a:ext cx="109930" cy="111007"/>
          </a:xfrm>
          <a:prstGeom prst="ellipse">
            <a:avLst/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862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E5E72E0-710D-4D9B-821D-7C27074A1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11" y="1136767"/>
            <a:ext cx="7689306" cy="577129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937C1A-0BAD-451D-9CB9-3EE32AEE1ED5}"/>
              </a:ext>
            </a:extLst>
          </p:cNvPr>
          <p:cNvSpPr txBox="1"/>
          <p:nvPr/>
        </p:nvSpPr>
        <p:spPr>
          <a:xfrm>
            <a:off x="431798" y="1325563"/>
            <a:ext cx="489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3.7 Composição das áreas atendidas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76C0CE9-B536-4A03-A50E-33026D168C2A}"/>
              </a:ext>
            </a:extLst>
          </p:cNvPr>
          <p:cNvSpPr txBox="1"/>
          <p:nvPr/>
        </p:nvSpPr>
        <p:spPr>
          <a:xfrm>
            <a:off x="4356049" y="5110364"/>
            <a:ext cx="2075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Regiões atendidas – densidade de trechos rodoviários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6C320D9-A884-4CFC-A94C-3FAECAAD328E}"/>
              </a:ext>
            </a:extLst>
          </p:cNvPr>
          <p:cNvSpPr/>
          <p:nvPr/>
        </p:nvSpPr>
        <p:spPr>
          <a:xfrm>
            <a:off x="4128660" y="5194241"/>
            <a:ext cx="140739" cy="172618"/>
          </a:xfrm>
          <a:prstGeom prst="rect">
            <a:avLst/>
          </a:prstGeom>
          <a:solidFill>
            <a:srgbClr val="EABA58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FB55DE6-D5BF-4565-8448-06FD608F29A0}"/>
              </a:ext>
            </a:extLst>
          </p:cNvPr>
          <p:cNvSpPr txBox="1"/>
          <p:nvPr/>
        </p:nvSpPr>
        <p:spPr>
          <a:xfrm>
            <a:off x="4393029" y="5590428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Regiões atendidas pelo SISOL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7258811-6969-4738-92C3-E1F8F92A6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394" y="5608980"/>
            <a:ext cx="219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61"/>
            <a:ext cx="9635836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2BC"/>
                </a:solidFill>
              </a:rPr>
              <a:t>Roteiro</a:t>
            </a:r>
          </a:p>
        </p:txBody>
      </p:sp>
      <p:grpSp>
        <p:nvGrpSpPr>
          <p:cNvPr id="5" name="Google Shape;89;p13">
            <a:extLst>
              <a:ext uri="{FF2B5EF4-FFF2-40B4-BE49-F238E27FC236}">
                <a16:creationId xmlns:a16="http://schemas.microsoft.com/office/drawing/2014/main" id="{13DB3EBE-B9CE-44E6-8B9F-651FCA6C4C36}"/>
              </a:ext>
            </a:extLst>
          </p:cNvPr>
          <p:cNvGrpSpPr/>
          <p:nvPr/>
        </p:nvGrpSpPr>
        <p:grpSpPr>
          <a:xfrm>
            <a:off x="1031358" y="2008293"/>
            <a:ext cx="8589819" cy="3500410"/>
            <a:chOff x="2427381" y="1412779"/>
            <a:chExt cx="7363973" cy="2983642"/>
          </a:xfrm>
        </p:grpSpPr>
        <p:sp>
          <p:nvSpPr>
            <p:cNvPr id="7" name="Google Shape;90;p13">
              <a:extLst>
                <a:ext uri="{FF2B5EF4-FFF2-40B4-BE49-F238E27FC236}">
                  <a16:creationId xmlns:a16="http://schemas.microsoft.com/office/drawing/2014/main" id="{3E114CC0-3E51-4ED8-821F-26D925D51A82}"/>
                </a:ext>
              </a:extLst>
            </p:cNvPr>
            <p:cNvSpPr txBox="1"/>
            <p:nvPr/>
          </p:nvSpPr>
          <p:spPr>
            <a:xfrm>
              <a:off x="3253454" y="1474797"/>
              <a:ext cx="653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Motivação</a:t>
              </a:r>
              <a:endParaRPr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4;p13">
              <a:extLst>
                <a:ext uri="{FF2B5EF4-FFF2-40B4-BE49-F238E27FC236}">
                  <a16:creationId xmlns:a16="http://schemas.microsoft.com/office/drawing/2014/main" id="{02E6B65E-A77A-4BEA-8E0D-9EBEF1EA5758}"/>
                </a:ext>
              </a:extLst>
            </p:cNvPr>
            <p:cNvSpPr/>
            <p:nvPr/>
          </p:nvSpPr>
          <p:spPr>
            <a:xfrm>
              <a:off x="2427381" y="1412779"/>
              <a:ext cx="417000" cy="29836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5;p13">
              <a:extLst>
                <a:ext uri="{FF2B5EF4-FFF2-40B4-BE49-F238E27FC236}">
                  <a16:creationId xmlns:a16="http://schemas.microsoft.com/office/drawing/2014/main" id="{F2EA65B1-E0FD-45FB-9942-9687BBAA4E78}"/>
                </a:ext>
              </a:extLst>
            </p:cNvPr>
            <p:cNvSpPr/>
            <p:nvPr/>
          </p:nvSpPr>
          <p:spPr>
            <a:xfrm>
              <a:off x="2640637" y="1543648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 w="254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;p13">
              <a:extLst>
                <a:ext uri="{FF2B5EF4-FFF2-40B4-BE49-F238E27FC236}">
                  <a16:creationId xmlns:a16="http://schemas.microsoft.com/office/drawing/2014/main" id="{C412B9CB-A008-4284-9BD1-3881F44C5AE4}"/>
                </a:ext>
              </a:extLst>
            </p:cNvPr>
            <p:cNvSpPr/>
            <p:nvPr/>
          </p:nvSpPr>
          <p:spPr>
            <a:xfrm>
              <a:off x="2640637" y="2130425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0;p13">
              <a:extLst>
                <a:ext uri="{FF2B5EF4-FFF2-40B4-BE49-F238E27FC236}">
                  <a16:creationId xmlns:a16="http://schemas.microsoft.com/office/drawing/2014/main" id="{D6D5ED6D-42C6-4D75-89B9-C7D78C163369}"/>
                </a:ext>
              </a:extLst>
            </p:cNvPr>
            <p:cNvSpPr txBox="1"/>
            <p:nvPr/>
          </p:nvSpPr>
          <p:spPr>
            <a:xfrm>
              <a:off x="3246397" y="2069374"/>
              <a:ext cx="3838500" cy="44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8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Dados já disponíveis</a:t>
              </a:r>
              <a:endParaRPr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6;p13">
            <a:extLst>
              <a:ext uri="{FF2B5EF4-FFF2-40B4-BE49-F238E27FC236}">
                <a16:creationId xmlns:a16="http://schemas.microsoft.com/office/drawing/2014/main" id="{64F7D216-F4A7-4896-8152-8F17F1B29E6C}"/>
              </a:ext>
            </a:extLst>
          </p:cNvPr>
          <p:cNvSpPr/>
          <p:nvPr/>
        </p:nvSpPr>
        <p:spPr>
          <a:xfrm>
            <a:off x="1280114" y="3545005"/>
            <a:ext cx="377935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3">
            <a:extLst>
              <a:ext uri="{FF2B5EF4-FFF2-40B4-BE49-F238E27FC236}">
                <a16:creationId xmlns:a16="http://schemas.microsoft.com/office/drawing/2014/main" id="{99469928-BE27-48A8-882B-1892FB5D7CCA}"/>
              </a:ext>
            </a:extLst>
          </p:cNvPr>
          <p:cNvSpPr txBox="1"/>
          <p:nvPr/>
        </p:nvSpPr>
        <p:spPr>
          <a:xfrm>
            <a:off x="1986712" y="347771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Abordagem metodológica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6;p13">
            <a:extLst>
              <a:ext uri="{FF2B5EF4-FFF2-40B4-BE49-F238E27FC236}">
                <a16:creationId xmlns:a16="http://schemas.microsoft.com/office/drawing/2014/main" id="{D1039C81-97C8-40A0-861B-1FDCC47F4575}"/>
              </a:ext>
            </a:extLst>
          </p:cNvPr>
          <p:cNvSpPr/>
          <p:nvPr/>
        </p:nvSpPr>
        <p:spPr>
          <a:xfrm>
            <a:off x="1269701" y="4233558"/>
            <a:ext cx="380117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13">
            <a:extLst>
              <a:ext uri="{FF2B5EF4-FFF2-40B4-BE49-F238E27FC236}">
                <a16:creationId xmlns:a16="http://schemas.microsoft.com/office/drawing/2014/main" id="{2223E225-AC73-4F9E-B83B-8A803CC0287F}"/>
              </a:ext>
            </a:extLst>
          </p:cNvPr>
          <p:cNvSpPr txBox="1"/>
          <p:nvPr/>
        </p:nvSpPr>
        <p:spPr>
          <a:xfrm>
            <a:off x="1986712" y="416193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8E8B997-DFBE-46E5-944E-F7B4D920B04A}"/>
              </a:ext>
            </a:extLst>
          </p:cNvPr>
          <p:cNvSpPr/>
          <p:nvPr/>
        </p:nvSpPr>
        <p:spPr>
          <a:xfrm>
            <a:off x="1280114" y="4928181"/>
            <a:ext cx="380117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0;p13">
            <a:extLst>
              <a:ext uri="{FF2B5EF4-FFF2-40B4-BE49-F238E27FC236}">
                <a16:creationId xmlns:a16="http://schemas.microsoft.com/office/drawing/2014/main" id="{4B62BAE8-90FB-4460-86A7-DA181DD27272}"/>
              </a:ext>
            </a:extLst>
          </p:cNvPr>
          <p:cNvSpPr txBox="1"/>
          <p:nvPr/>
        </p:nvSpPr>
        <p:spPr>
          <a:xfrm>
            <a:off x="1986712" y="4857732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Considerações</a:t>
            </a: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993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0C06762-ED81-4095-B600-5285D08C8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2" y="1062037"/>
            <a:ext cx="7972425" cy="585787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E23D04-A6EA-4C41-A138-4539AEDB151B}"/>
              </a:ext>
            </a:extLst>
          </p:cNvPr>
          <p:cNvSpPr txBox="1"/>
          <p:nvPr/>
        </p:nvSpPr>
        <p:spPr>
          <a:xfrm>
            <a:off x="431798" y="1325563"/>
            <a:ext cx="388502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3.8 Consideração do Censo 2010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b="1" dirty="0">
              <a:solidFill>
                <a:srgbClr val="0072BC"/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Foram considerados como </a:t>
            </a:r>
            <a:r>
              <a:rPr lang="pt-BR" sz="1700" b="1" dirty="0">
                <a:solidFill>
                  <a:srgbClr val="0072BC"/>
                </a:solidFill>
              </a:rPr>
              <a:t>completamente atendidos 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os setores censitários que, segundo o Censo 2010, apresentam </a:t>
            </a:r>
            <a:r>
              <a:rPr lang="pt-BR" sz="1700" b="1" dirty="0">
                <a:solidFill>
                  <a:srgbClr val="0072BC"/>
                </a:solidFill>
              </a:rPr>
              <a:t>pelo menos 99% de seus domicílios atendidos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2597AB-0DDF-47B5-9E84-02773CB48817}"/>
              </a:ext>
            </a:extLst>
          </p:cNvPr>
          <p:cNvSpPr txBox="1"/>
          <p:nvPr/>
        </p:nvSpPr>
        <p:spPr>
          <a:xfrm>
            <a:off x="5092498" y="5418460"/>
            <a:ext cx="2456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Dom. atendidos &gt;= 99% (IBGE)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B2D0B47-583E-416E-A670-D2E3EE933C95}"/>
              </a:ext>
            </a:extLst>
          </p:cNvPr>
          <p:cNvSpPr/>
          <p:nvPr/>
        </p:nvSpPr>
        <p:spPr>
          <a:xfrm>
            <a:off x="4887410" y="5462956"/>
            <a:ext cx="140739" cy="172618"/>
          </a:xfrm>
          <a:prstGeom prst="rect">
            <a:avLst/>
          </a:prstGeom>
          <a:solidFill>
            <a:srgbClr val="873017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9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02469F-BEE1-475E-82E4-3C49F3CBA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467" y="972884"/>
            <a:ext cx="7766232" cy="580523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E23D04-A6EA-4C41-A138-4539AEDB151B}"/>
              </a:ext>
            </a:extLst>
          </p:cNvPr>
          <p:cNvSpPr txBox="1"/>
          <p:nvPr/>
        </p:nvSpPr>
        <p:spPr>
          <a:xfrm>
            <a:off x="431798" y="1325563"/>
            <a:ext cx="388502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3.8 Consideração do Censo 2010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b="1" dirty="0">
              <a:solidFill>
                <a:srgbClr val="0072BC"/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Verifica-se que </a:t>
            </a:r>
            <a:r>
              <a:rPr lang="pt-BR" sz="1700" b="1" dirty="0">
                <a:solidFill>
                  <a:srgbClr val="0072BC"/>
                </a:solidFill>
              </a:rPr>
              <a:t>91% 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das áreas que seguem esse critério também foram considerados como atendidas pela metodologia do IEMA.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7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17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7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B2D0B47-583E-416E-A670-D2E3EE933C95}"/>
              </a:ext>
            </a:extLst>
          </p:cNvPr>
          <p:cNvSpPr/>
          <p:nvPr/>
        </p:nvSpPr>
        <p:spPr>
          <a:xfrm>
            <a:off x="4887410" y="5462956"/>
            <a:ext cx="140739" cy="172618"/>
          </a:xfrm>
          <a:prstGeom prst="rect">
            <a:avLst/>
          </a:prstGeom>
          <a:solidFill>
            <a:srgbClr val="873017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6CE17D9-E828-4025-BF46-63F420C0C34F}"/>
              </a:ext>
            </a:extLst>
          </p:cNvPr>
          <p:cNvSpPr txBox="1"/>
          <p:nvPr/>
        </p:nvSpPr>
        <p:spPr>
          <a:xfrm>
            <a:off x="5092498" y="5418460"/>
            <a:ext cx="2456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Dom. atendidos &gt;= 99% (IBGE)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C0E902C-6D68-4CD0-9433-FC487E313663}"/>
              </a:ext>
            </a:extLst>
          </p:cNvPr>
          <p:cNvSpPr txBox="1"/>
          <p:nvPr/>
        </p:nvSpPr>
        <p:spPr>
          <a:xfrm>
            <a:off x="5106593" y="5742877"/>
            <a:ext cx="2061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Regiões atendidas segundo a metodologia empregada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2C1010D-83A6-489E-B994-869060D60152}"/>
              </a:ext>
            </a:extLst>
          </p:cNvPr>
          <p:cNvSpPr/>
          <p:nvPr/>
        </p:nvSpPr>
        <p:spPr>
          <a:xfrm>
            <a:off x="4902064" y="5826754"/>
            <a:ext cx="140739" cy="1726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796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F63529-97D0-4420-8520-AA7C0156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955" y="1120192"/>
            <a:ext cx="7678023" cy="57499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3. Abordagem metodológica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E23D04-A6EA-4C41-A138-4539AEDB151B}"/>
              </a:ext>
            </a:extLst>
          </p:cNvPr>
          <p:cNvSpPr txBox="1"/>
          <p:nvPr/>
        </p:nvSpPr>
        <p:spPr>
          <a:xfrm>
            <a:off x="431798" y="1325563"/>
            <a:ext cx="3885020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b="1" dirty="0">
                <a:solidFill>
                  <a:srgbClr val="0072BC"/>
                </a:solidFill>
              </a:rPr>
              <a:t>3.8 Consideração do Censo 2010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b="1" dirty="0">
              <a:solidFill>
                <a:srgbClr val="0072BC"/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Verifica-se que </a:t>
            </a:r>
            <a:r>
              <a:rPr lang="pt-BR" sz="1700" b="1" dirty="0">
                <a:solidFill>
                  <a:srgbClr val="0072BC"/>
                </a:solidFill>
              </a:rPr>
              <a:t>94% 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das áreas que seguem esse critério também foram considerados como atendidas pela metodologia do IEMA.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7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17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Os </a:t>
            </a:r>
            <a:r>
              <a:rPr lang="pt-BR" sz="1700" b="1" dirty="0">
                <a:solidFill>
                  <a:srgbClr val="0070C0"/>
                </a:solidFill>
              </a:rPr>
              <a:t>6</a:t>
            </a:r>
            <a:r>
              <a:rPr lang="pt-BR" sz="1700" b="1" dirty="0">
                <a:solidFill>
                  <a:srgbClr val="0072BC"/>
                </a:solidFill>
              </a:rPr>
              <a:t>%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 restantes foram incluídos nos resultados, sendo considerados como regiões que </a:t>
            </a:r>
            <a:r>
              <a:rPr lang="pt-BR" sz="1700" b="1" dirty="0">
                <a:solidFill>
                  <a:srgbClr val="0072BC"/>
                </a:solidFill>
              </a:rPr>
              <a:t>permanecem atendidas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7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B2D0B47-583E-416E-A670-D2E3EE933C95}"/>
              </a:ext>
            </a:extLst>
          </p:cNvPr>
          <p:cNvSpPr/>
          <p:nvPr/>
        </p:nvSpPr>
        <p:spPr>
          <a:xfrm>
            <a:off x="4887410" y="5462956"/>
            <a:ext cx="140739" cy="172618"/>
          </a:xfrm>
          <a:prstGeom prst="rect">
            <a:avLst/>
          </a:prstGeom>
          <a:solidFill>
            <a:srgbClr val="873017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3E285C7-7735-423F-851B-5624D91FBE14}"/>
              </a:ext>
            </a:extLst>
          </p:cNvPr>
          <p:cNvSpPr txBox="1"/>
          <p:nvPr/>
        </p:nvSpPr>
        <p:spPr>
          <a:xfrm>
            <a:off x="5106593" y="5742877"/>
            <a:ext cx="2061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Regiões atendidas – densidade de trechos rodoviários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61BF215-945C-4B45-BC32-C3BBD37131F4}"/>
              </a:ext>
            </a:extLst>
          </p:cNvPr>
          <p:cNvSpPr/>
          <p:nvPr/>
        </p:nvSpPr>
        <p:spPr>
          <a:xfrm>
            <a:off x="4879204" y="5826754"/>
            <a:ext cx="140739" cy="172618"/>
          </a:xfrm>
          <a:prstGeom prst="rect">
            <a:avLst/>
          </a:prstGeom>
          <a:solidFill>
            <a:srgbClr val="EABA58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5417CA4-C1A3-45FC-953C-A7F7EBEE8C8F}"/>
              </a:ext>
            </a:extLst>
          </p:cNvPr>
          <p:cNvSpPr txBox="1"/>
          <p:nvPr/>
        </p:nvSpPr>
        <p:spPr>
          <a:xfrm>
            <a:off x="5092498" y="6215708"/>
            <a:ext cx="2075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Regiões atendidas pelo SISOL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B801196-D656-429C-97B4-0429AD205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51" y="6248718"/>
            <a:ext cx="219075" cy="2286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6CE17D9-E828-4025-BF46-63F420C0C34F}"/>
              </a:ext>
            </a:extLst>
          </p:cNvPr>
          <p:cNvSpPr txBox="1"/>
          <p:nvPr/>
        </p:nvSpPr>
        <p:spPr>
          <a:xfrm>
            <a:off x="5092498" y="5418460"/>
            <a:ext cx="2456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Dom. atendidos &gt;= 99% (IBGE)</a:t>
            </a:r>
          </a:p>
        </p:txBody>
      </p:sp>
    </p:spTree>
    <p:extLst>
      <p:ext uri="{BB962C8B-B14F-4D97-AF65-F5344CB8AC3E}">
        <p14:creationId xmlns:p14="http://schemas.microsoft.com/office/powerpoint/2010/main" val="3005080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61"/>
            <a:ext cx="9635836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2BC"/>
                </a:solidFill>
              </a:rPr>
              <a:t>Roteiro</a:t>
            </a:r>
          </a:p>
        </p:txBody>
      </p:sp>
      <p:grpSp>
        <p:nvGrpSpPr>
          <p:cNvPr id="5" name="Google Shape;89;p13">
            <a:extLst>
              <a:ext uri="{FF2B5EF4-FFF2-40B4-BE49-F238E27FC236}">
                <a16:creationId xmlns:a16="http://schemas.microsoft.com/office/drawing/2014/main" id="{13DB3EBE-B9CE-44E6-8B9F-651FCA6C4C36}"/>
              </a:ext>
            </a:extLst>
          </p:cNvPr>
          <p:cNvGrpSpPr/>
          <p:nvPr/>
        </p:nvGrpSpPr>
        <p:grpSpPr>
          <a:xfrm>
            <a:off x="1031358" y="2008293"/>
            <a:ext cx="8589819" cy="3500410"/>
            <a:chOff x="2427381" y="1412779"/>
            <a:chExt cx="7363973" cy="2983642"/>
          </a:xfrm>
        </p:grpSpPr>
        <p:sp>
          <p:nvSpPr>
            <p:cNvPr id="7" name="Google Shape;90;p13">
              <a:extLst>
                <a:ext uri="{FF2B5EF4-FFF2-40B4-BE49-F238E27FC236}">
                  <a16:creationId xmlns:a16="http://schemas.microsoft.com/office/drawing/2014/main" id="{3E114CC0-3E51-4ED8-821F-26D925D51A82}"/>
                </a:ext>
              </a:extLst>
            </p:cNvPr>
            <p:cNvSpPr txBox="1"/>
            <p:nvPr/>
          </p:nvSpPr>
          <p:spPr>
            <a:xfrm>
              <a:off x="3253454" y="1474797"/>
              <a:ext cx="653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8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Motivação</a:t>
              </a:r>
              <a:endParaRPr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4;p13">
              <a:extLst>
                <a:ext uri="{FF2B5EF4-FFF2-40B4-BE49-F238E27FC236}">
                  <a16:creationId xmlns:a16="http://schemas.microsoft.com/office/drawing/2014/main" id="{02E6B65E-A77A-4BEA-8E0D-9EBEF1EA5758}"/>
                </a:ext>
              </a:extLst>
            </p:cNvPr>
            <p:cNvSpPr/>
            <p:nvPr/>
          </p:nvSpPr>
          <p:spPr>
            <a:xfrm>
              <a:off x="2427381" y="1412779"/>
              <a:ext cx="417000" cy="29836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5;p13">
              <a:extLst>
                <a:ext uri="{FF2B5EF4-FFF2-40B4-BE49-F238E27FC236}">
                  <a16:creationId xmlns:a16="http://schemas.microsoft.com/office/drawing/2014/main" id="{F2EA65B1-E0FD-45FB-9942-9687BBAA4E78}"/>
                </a:ext>
              </a:extLst>
            </p:cNvPr>
            <p:cNvSpPr/>
            <p:nvPr/>
          </p:nvSpPr>
          <p:spPr>
            <a:xfrm>
              <a:off x="2640637" y="1543648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;p13">
              <a:extLst>
                <a:ext uri="{FF2B5EF4-FFF2-40B4-BE49-F238E27FC236}">
                  <a16:creationId xmlns:a16="http://schemas.microsoft.com/office/drawing/2014/main" id="{C412B9CB-A008-4284-9BD1-3881F44C5AE4}"/>
                </a:ext>
              </a:extLst>
            </p:cNvPr>
            <p:cNvSpPr/>
            <p:nvPr/>
          </p:nvSpPr>
          <p:spPr>
            <a:xfrm>
              <a:off x="2640637" y="2130425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0;p13">
              <a:extLst>
                <a:ext uri="{FF2B5EF4-FFF2-40B4-BE49-F238E27FC236}">
                  <a16:creationId xmlns:a16="http://schemas.microsoft.com/office/drawing/2014/main" id="{D6D5ED6D-42C6-4D75-89B9-C7D78C163369}"/>
                </a:ext>
              </a:extLst>
            </p:cNvPr>
            <p:cNvSpPr txBox="1"/>
            <p:nvPr/>
          </p:nvSpPr>
          <p:spPr>
            <a:xfrm>
              <a:off x="3246397" y="2069374"/>
              <a:ext cx="3838500" cy="44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8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Dados já disponíveis</a:t>
              </a:r>
              <a:endParaRPr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6;p13">
            <a:extLst>
              <a:ext uri="{FF2B5EF4-FFF2-40B4-BE49-F238E27FC236}">
                <a16:creationId xmlns:a16="http://schemas.microsoft.com/office/drawing/2014/main" id="{64F7D216-F4A7-4896-8152-8F17F1B29E6C}"/>
              </a:ext>
            </a:extLst>
          </p:cNvPr>
          <p:cNvSpPr/>
          <p:nvPr/>
        </p:nvSpPr>
        <p:spPr>
          <a:xfrm>
            <a:off x="1280114" y="3545005"/>
            <a:ext cx="377935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3">
            <a:extLst>
              <a:ext uri="{FF2B5EF4-FFF2-40B4-BE49-F238E27FC236}">
                <a16:creationId xmlns:a16="http://schemas.microsoft.com/office/drawing/2014/main" id="{99469928-BE27-48A8-882B-1892FB5D7CCA}"/>
              </a:ext>
            </a:extLst>
          </p:cNvPr>
          <p:cNvSpPr txBox="1"/>
          <p:nvPr/>
        </p:nvSpPr>
        <p:spPr>
          <a:xfrm>
            <a:off x="1986712" y="347771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Abordagem metodológica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6;p13">
            <a:extLst>
              <a:ext uri="{FF2B5EF4-FFF2-40B4-BE49-F238E27FC236}">
                <a16:creationId xmlns:a16="http://schemas.microsoft.com/office/drawing/2014/main" id="{D1039C81-97C8-40A0-861B-1FDCC47F4575}"/>
              </a:ext>
            </a:extLst>
          </p:cNvPr>
          <p:cNvSpPr/>
          <p:nvPr/>
        </p:nvSpPr>
        <p:spPr>
          <a:xfrm>
            <a:off x="1269701" y="4233558"/>
            <a:ext cx="380117" cy="380117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 w="25400" cap="flat" cmpd="sng">
            <a:solidFill>
              <a:srgbClr val="007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13">
            <a:extLst>
              <a:ext uri="{FF2B5EF4-FFF2-40B4-BE49-F238E27FC236}">
                <a16:creationId xmlns:a16="http://schemas.microsoft.com/office/drawing/2014/main" id="{2223E225-AC73-4F9E-B83B-8A803CC0287F}"/>
              </a:ext>
            </a:extLst>
          </p:cNvPr>
          <p:cNvSpPr txBox="1"/>
          <p:nvPr/>
        </p:nvSpPr>
        <p:spPr>
          <a:xfrm>
            <a:off x="1986712" y="416193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8E8B997-DFBE-46E5-944E-F7B4D920B04A}"/>
              </a:ext>
            </a:extLst>
          </p:cNvPr>
          <p:cNvSpPr/>
          <p:nvPr/>
        </p:nvSpPr>
        <p:spPr>
          <a:xfrm>
            <a:off x="1280114" y="4928181"/>
            <a:ext cx="380117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0;p13">
            <a:extLst>
              <a:ext uri="{FF2B5EF4-FFF2-40B4-BE49-F238E27FC236}">
                <a16:creationId xmlns:a16="http://schemas.microsoft.com/office/drawing/2014/main" id="{4B62BAE8-90FB-4460-86A7-DA181DD27272}"/>
              </a:ext>
            </a:extLst>
          </p:cNvPr>
          <p:cNvSpPr txBox="1"/>
          <p:nvPr/>
        </p:nvSpPr>
        <p:spPr>
          <a:xfrm>
            <a:off x="1986712" y="4857732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Considerações</a:t>
            </a: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138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BEF7E7E-4A96-4773-BEDB-F298128F1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247" y="1134916"/>
            <a:ext cx="7472210" cy="57465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4. Resultados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FF7237-A7FC-405B-9179-EF6EE557243D}"/>
              </a:ext>
            </a:extLst>
          </p:cNvPr>
          <p:cNvSpPr txBox="1"/>
          <p:nvPr/>
        </p:nvSpPr>
        <p:spPr>
          <a:xfrm>
            <a:off x="5019943" y="5783805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Regiões não atendidas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51EB9E6-D2BA-4052-8F8E-5378AD94A6F9}"/>
              </a:ext>
            </a:extLst>
          </p:cNvPr>
          <p:cNvSpPr/>
          <p:nvPr/>
        </p:nvSpPr>
        <p:spPr>
          <a:xfrm>
            <a:off x="4879204" y="5826754"/>
            <a:ext cx="140739" cy="172618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BA1BED1-B1D4-4AC9-A8F2-CD31801A1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81864"/>
              </p:ext>
            </p:extLst>
          </p:nvPr>
        </p:nvGraphicFramePr>
        <p:xfrm>
          <a:off x="431799" y="1690358"/>
          <a:ext cx="3860644" cy="441689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69989">
                  <a:extLst>
                    <a:ext uri="{9D8B030D-6E8A-4147-A177-3AD203B41FA5}">
                      <a16:colId xmlns:a16="http://schemas.microsoft.com/office/drawing/2014/main" val="3247404028"/>
                    </a:ext>
                  </a:extLst>
                </a:gridCol>
                <a:gridCol w="1670199">
                  <a:extLst>
                    <a:ext uri="{9D8B030D-6E8A-4147-A177-3AD203B41FA5}">
                      <a16:colId xmlns:a16="http://schemas.microsoft.com/office/drawing/2014/main" val="3003399706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2791735709"/>
                    </a:ext>
                  </a:extLst>
                </a:gridCol>
              </a:tblGrid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UF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População sem acesso à energia elétrica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Percentual em relação à população total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132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2160901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1857782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42056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935354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5697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261707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9942734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8396709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34.350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2,2%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0530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990.103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623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489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6C42D2-4E39-4E72-AB2B-87D2E8A3C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035" y="1124282"/>
            <a:ext cx="7484691" cy="57882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4. Resultados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FF7237-A7FC-405B-9179-EF6EE557243D}"/>
              </a:ext>
            </a:extLst>
          </p:cNvPr>
          <p:cNvSpPr txBox="1"/>
          <p:nvPr/>
        </p:nvSpPr>
        <p:spPr>
          <a:xfrm>
            <a:off x="5019943" y="5783805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Regiões não atendidas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51EB9E6-D2BA-4052-8F8E-5378AD94A6F9}"/>
              </a:ext>
            </a:extLst>
          </p:cNvPr>
          <p:cNvSpPr/>
          <p:nvPr/>
        </p:nvSpPr>
        <p:spPr>
          <a:xfrm>
            <a:off x="4879204" y="5826754"/>
            <a:ext cx="140739" cy="172618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BA1BED1-B1D4-4AC9-A8F2-CD31801A1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19003"/>
              </p:ext>
            </p:extLst>
          </p:nvPr>
        </p:nvGraphicFramePr>
        <p:xfrm>
          <a:off x="498705" y="1684258"/>
          <a:ext cx="3593791" cy="417305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10323">
                  <a:extLst>
                    <a:ext uri="{9D8B030D-6E8A-4147-A177-3AD203B41FA5}">
                      <a16:colId xmlns:a16="http://schemas.microsoft.com/office/drawing/2014/main" val="3247404028"/>
                    </a:ext>
                  </a:extLst>
                </a:gridCol>
                <a:gridCol w="2783468">
                  <a:extLst>
                    <a:ext uri="{9D8B030D-6E8A-4147-A177-3AD203B41FA5}">
                      <a16:colId xmlns:a16="http://schemas.microsoft.com/office/drawing/2014/main" val="3003399706"/>
                    </a:ext>
                  </a:extLst>
                </a:gridCol>
              </a:tblGrid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UF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População </a:t>
                      </a:r>
                      <a:r>
                        <a:rPr lang="pt-BR" sz="1600" dirty="0">
                          <a:solidFill>
                            <a:srgbClr val="873017"/>
                          </a:solidFill>
                        </a:rPr>
                        <a:t>indígena</a:t>
                      </a:r>
                      <a:r>
                        <a:rPr lang="pt-BR" sz="1600" dirty="0"/>
                        <a:t> sem acesso à energia elétrica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132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2160901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23.897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1857782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42056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935354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5697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261707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9942734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8396709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0530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78.388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6230503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38E255-3895-4601-93A0-448FC144EC0D}"/>
              </a:ext>
            </a:extLst>
          </p:cNvPr>
          <p:cNvSpPr txBox="1"/>
          <p:nvPr/>
        </p:nvSpPr>
        <p:spPr>
          <a:xfrm>
            <a:off x="5019943" y="6133172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Terras indígenas (FUNAI)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A84F80-2B9D-4E77-815A-07351047343C}"/>
              </a:ext>
            </a:extLst>
          </p:cNvPr>
          <p:cNvSpPr/>
          <p:nvPr/>
        </p:nvSpPr>
        <p:spPr>
          <a:xfrm>
            <a:off x="4879204" y="6176121"/>
            <a:ext cx="140739" cy="172618"/>
          </a:xfrm>
          <a:prstGeom prst="rect">
            <a:avLst/>
          </a:prstGeom>
          <a:noFill/>
          <a:ln w="19050">
            <a:solidFill>
              <a:srgbClr val="873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080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EA5FDB-511A-4380-A022-50467DFD6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043" y="1139308"/>
            <a:ext cx="7408376" cy="57478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4. Resultados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FF7237-A7FC-405B-9179-EF6EE557243D}"/>
              </a:ext>
            </a:extLst>
          </p:cNvPr>
          <p:cNvSpPr txBox="1"/>
          <p:nvPr/>
        </p:nvSpPr>
        <p:spPr>
          <a:xfrm>
            <a:off x="5019943" y="5783805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Regiões não atendidas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51EB9E6-D2BA-4052-8F8E-5378AD94A6F9}"/>
              </a:ext>
            </a:extLst>
          </p:cNvPr>
          <p:cNvSpPr/>
          <p:nvPr/>
        </p:nvSpPr>
        <p:spPr>
          <a:xfrm>
            <a:off x="4879204" y="5826754"/>
            <a:ext cx="140739" cy="172618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38E255-3895-4601-93A0-448FC144EC0D}"/>
              </a:ext>
            </a:extLst>
          </p:cNvPr>
          <p:cNvSpPr txBox="1"/>
          <p:nvPr/>
        </p:nvSpPr>
        <p:spPr>
          <a:xfrm>
            <a:off x="5019943" y="6133172"/>
            <a:ext cx="231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Terras Quilombolas (INCRA)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A84F80-2B9D-4E77-815A-07351047343C}"/>
              </a:ext>
            </a:extLst>
          </p:cNvPr>
          <p:cNvSpPr/>
          <p:nvPr/>
        </p:nvSpPr>
        <p:spPr>
          <a:xfrm>
            <a:off x="4879204" y="6176121"/>
            <a:ext cx="140739" cy="17261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7DD4666B-A1EA-47E4-A400-D1D5569B1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66422"/>
              </p:ext>
            </p:extLst>
          </p:nvPr>
        </p:nvGraphicFramePr>
        <p:xfrm>
          <a:off x="498705" y="1684258"/>
          <a:ext cx="3593791" cy="417305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10323">
                  <a:extLst>
                    <a:ext uri="{9D8B030D-6E8A-4147-A177-3AD203B41FA5}">
                      <a16:colId xmlns:a16="http://schemas.microsoft.com/office/drawing/2014/main" val="3247404028"/>
                    </a:ext>
                  </a:extLst>
                </a:gridCol>
                <a:gridCol w="2783468">
                  <a:extLst>
                    <a:ext uri="{9D8B030D-6E8A-4147-A177-3AD203B41FA5}">
                      <a16:colId xmlns:a16="http://schemas.microsoft.com/office/drawing/2014/main" val="3003399706"/>
                    </a:ext>
                  </a:extLst>
                </a:gridCol>
              </a:tblGrid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UF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População </a:t>
                      </a:r>
                      <a:r>
                        <a:rPr lang="pt-B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quilombola</a:t>
                      </a:r>
                      <a:r>
                        <a:rPr lang="pt-BR" sz="1600" dirty="0"/>
                        <a:t> sem acesso à energia elétrica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132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2160901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1857782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42056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935354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5697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261707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9942734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8396709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0530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2.555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623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263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F1153F-7E06-4F66-8954-B4E34958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106" y="1139308"/>
            <a:ext cx="7442601" cy="57584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4. Resultados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FF7237-A7FC-405B-9179-EF6EE557243D}"/>
              </a:ext>
            </a:extLst>
          </p:cNvPr>
          <p:cNvSpPr txBox="1"/>
          <p:nvPr/>
        </p:nvSpPr>
        <p:spPr>
          <a:xfrm>
            <a:off x="5019943" y="5783805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Regiões não atendidas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51EB9E6-D2BA-4052-8F8E-5378AD94A6F9}"/>
              </a:ext>
            </a:extLst>
          </p:cNvPr>
          <p:cNvSpPr/>
          <p:nvPr/>
        </p:nvSpPr>
        <p:spPr>
          <a:xfrm>
            <a:off x="4879204" y="5826754"/>
            <a:ext cx="140739" cy="172618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BA1BED1-B1D4-4AC9-A8F2-CD31801A1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58425"/>
              </p:ext>
            </p:extLst>
          </p:nvPr>
        </p:nvGraphicFramePr>
        <p:xfrm>
          <a:off x="498705" y="1684258"/>
          <a:ext cx="3593791" cy="417305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10323">
                  <a:extLst>
                    <a:ext uri="{9D8B030D-6E8A-4147-A177-3AD203B41FA5}">
                      <a16:colId xmlns:a16="http://schemas.microsoft.com/office/drawing/2014/main" val="3247404028"/>
                    </a:ext>
                  </a:extLst>
                </a:gridCol>
                <a:gridCol w="2783468">
                  <a:extLst>
                    <a:ext uri="{9D8B030D-6E8A-4147-A177-3AD203B41FA5}">
                      <a16:colId xmlns:a16="http://schemas.microsoft.com/office/drawing/2014/main" val="3003399706"/>
                    </a:ext>
                  </a:extLst>
                </a:gridCol>
              </a:tblGrid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UF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População 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pt-BR" sz="1600" dirty="0">
                          <a:solidFill>
                            <a:srgbClr val="873017"/>
                          </a:solidFill>
                        </a:rPr>
                        <a:t> </a:t>
                      </a:r>
                      <a:r>
                        <a:rPr lang="pt-BR" sz="1600" dirty="0">
                          <a:solidFill>
                            <a:srgbClr val="4C6B0C"/>
                          </a:solidFill>
                        </a:rPr>
                        <a:t>UCs </a:t>
                      </a:r>
                      <a:r>
                        <a:rPr lang="pt-BR" sz="1600" dirty="0"/>
                        <a:t>sem acesso à energia elétrica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132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2160901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1857782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42056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935354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5697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261707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9942734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8396709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0530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59.106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6230503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38E255-3895-4601-93A0-448FC144EC0D}"/>
              </a:ext>
            </a:extLst>
          </p:cNvPr>
          <p:cNvSpPr txBox="1"/>
          <p:nvPr/>
        </p:nvSpPr>
        <p:spPr>
          <a:xfrm>
            <a:off x="5019943" y="6133172"/>
            <a:ext cx="231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Unidades de Conservação (</a:t>
            </a:r>
            <a:r>
              <a:rPr lang="pt-BR" sz="1100" b="1" dirty="0" err="1"/>
              <a:t>ICMBio</a:t>
            </a:r>
            <a:r>
              <a:rPr lang="pt-BR" sz="1100" b="1" dirty="0"/>
              <a:t>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A84F80-2B9D-4E77-815A-07351047343C}"/>
              </a:ext>
            </a:extLst>
          </p:cNvPr>
          <p:cNvSpPr/>
          <p:nvPr/>
        </p:nvSpPr>
        <p:spPr>
          <a:xfrm>
            <a:off x="4879204" y="6176121"/>
            <a:ext cx="140739" cy="172618"/>
          </a:xfrm>
          <a:prstGeom prst="rect">
            <a:avLst/>
          </a:prstGeom>
          <a:noFill/>
          <a:ln w="19050">
            <a:solidFill>
              <a:srgbClr val="4C6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241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7049A5-41B9-4C57-8A43-02AB8D6B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43" y="1139308"/>
            <a:ext cx="7374126" cy="5713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4. Resultados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FF7237-A7FC-405B-9179-EF6EE557243D}"/>
              </a:ext>
            </a:extLst>
          </p:cNvPr>
          <p:cNvSpPr txBox="1"/>
          <p:nvPr/>
        </p:nvSpPr>
        <p:spPr>
          <a:xfrm>
            <a:off x="5019943" y="5783805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Regiões não atendidas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51EB9E6-D2BA-4052-8F8E-5378AD94A6F9}"/>
              </a:ext>
            </a:extLst>
          </p:cNvPr>
          <p:cNvSpPr/>
          <p:nvPr/>
        </p:nvSpPr>
        <p:spPr>
          <a:xfrm>
            <a:off x="4879204" y="5826754"/>
            <a:ext cx="140739" cy="172618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38E255-3895-4601-93A0-448FC144EC0D}"/>
              </a:ext>
            </a:extLst>
          </p:cNvPr>
          <p:cNvSpPr txBox="1"/>
          <p:nvPr/>
        </p:nvSpPr>
        <p:spPr>
          <a:xfrm>
            <a:off x="5019943" y="6133172"/>
            <a:ext cx="231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Assentamentos Rurais (INCRA)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A84F80-2B9D-4E77-815A-07351047343C}"/>
              </a:ext>
            </a:extLst>
          </p:cNvPr>
          <p:cNvSpPr/>
          <p:nvPr/>
        </p:nvSpPr>
        <p:spPr>
          <a:xfrm>
            <a:off x="4879204" y="6176121"/>
            <a:ext cx="140739" cy="172618"/>
          </a:xfrm>
          <a:prstGeom prst="rect">
            <a:avLst/>
          </a:prstGeom>
          <a:noFill/>
          <a:ln w="19050">
            <a:solidFill>
              <a:srgbClr val="A69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F7BF727A-25C8-45EE-9796-85BDADFC9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39718"/>
              </p:ext>
            </p:extLst>
          </p:nvPr>
        </p:nvGraphicFramePr>
        <p:xfrm>
          <a:off x="498705" y="1684258"/>
          <a:ext cx="3678184" cy="414473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20495">
                  <a:extLst>
                    <a:ext uri="{9D8B030D-6E8A-4147-A177-3AD203B41FA5}">
                      <a16:colId xmlns:a16="http://schemas.microsoft.com/office/drawing/2014/main" val="3247404028"/>
                    </a:ext>
                  </a:extLst>
                </a:gridCol>
                <a:gridCol w="2957689">
                  <a:extLst>
                    <a:ext uri="{9D8B030D-6E8A-4147-A177-3AD203B41FA5}">
                      <a16:colId xmlns:a16="http://schemas.microsoft.com/office/drawing/2014/main" val="3003399706"/>
                    </a:ext>
                  </a:extLst>
                </a:gridCol>
              </a:tblGrid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UF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População </a:t>
                      </a:r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pt-BR" sz="1500" dirty="0">
                          <a:solidFill>
                            <a:srgbClr val="873017"/>
                          </a:solidFill>
                        </a:rPr>
                        <a:t> </a:t>
                      </a:r>
                      <a:r>
                        <a:rPr lang="pt-BR" sz="1500" dirty="0">
                          <a:solidFill>
                            <a:srgbClr val="E5E147"/>
                          </a:solidFill>
                        </a:rPr>
                        <a:t>assentamentos rurais </a:t>
                      </a:r>
                      <a:r>
                        <a:rPr lang="pt-BR" sz="1500" dirty="0"/>
                        <a:t>sem acesso à energia elétrica</a:t>
                      </a:r>
                    </a:p>
                  </a:txBody>
                  <a:tcPr marL="36000" marR="36000" marT="46800" marB="4680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132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2160901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25.773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1857782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42056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935354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5697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261707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9942734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8396709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4.287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0530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212.791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623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24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BC4ADAD7-D8A5-4E53-8E9A-059A7DE5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247" y="1112614"/>
            <a:ext cx="7472210" cy="57465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4. Resultados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FF7237-A7FC-405B-9179-EF6EE557243D}"/>
              </a:ext>
            </a:extLst>
          </p:cNvPr>
          <p:cNvSpPr txBox="1"/>
          <p:nvPr/>
        </p:nvSpPr>
        <p:spPr>
          <a:xfrm>
            <a:off x="5019943" y="5783805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Regiões não atendidas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51EB9E6-D2BA-4052-8F8E-5378AD94A6F9}"/>
              </a:ext>
            </a:extLst>
          </p:cNvPr>
          <p:cNvSpPr/>
          <p:nvPr/>
        </p:nvSpPr>
        <p:spPr>
          <a:xfrm>
            <a:off x="4879204" y="5826754"/>
            <a:ext cx="140739" cy="172618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38E255-3895-4601-93A0-448FC144EC0D}"/>
              </a:ext>
            </a:extLst>
          </p:cNvPr>
          <p:cNvSpPr txBox="1"/>
          <p:nvPr/>
        </p:nvSpPr>
        <p:spPr>
          <a:xfrm>
            <a:off x="5019943" y="6133172"/>
            <a:ext cx="231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Assentamentos Rurais (INCRA)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A84F80-2B9D-4E77-815A-07351047343C}"/>
              </a:ext>
            </a:extLst>
          </p:cNvPr>
          <p:cNvSpPr/>
          <p:nvPr/>
        </p:nvSpPr>
        <p:spPr>
          <a:xfrm>
            <a:off x="4879204" y="6176121"/>
            <a:ext cx="140739" cy="172618"/>
          </a:xfrm>
          <a:prstGeom prst="rect">
            <a:avLst/>
          </a:prstGeom>
          <a:noFill/>
          <a:ln w="19050">
            <a:solidFill>
              <a:srgbClr val="A69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F7BF727A-25C8-45EE-9796-85BDADFC9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63591"/>
              </p:ext>
            </p:extLst>
          </p:nvPr>
        </p:nvGraphicFramePr>
        <p:xfrm>
          <a:off x="498705" y="1684258"/>
          <a:ext cx="3678184" cy="414473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20495">
                  <a:extLst>
                    <a:ext uri="{9D8B030D-6E8A-4147-A177-3AD203B41FA5}">
                      <a16:colId xmlns:a16="http://schemas.microsoft.com/office/drawing/2014/main" val="3247404028"/>
                    </a:ext>
                  </a:extLst>
                </a:gridCol>
                <a:gridCol w="2957689">
                  <a:extLst>
                    <a:ext uri="{9D8B030D-6E8A-4147-A177-3AD203B41FA5}">
                      <a16:colId xmlns:a16="http://schemas.microsoft.com/office/drawing/2014/main" val="3003399706"/>
                    </a:ext>
                  </a:extLst>
                </a:gridCol>
              </a:tblGrid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UF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População </a:t>
                      </a:r>
                      <a:r>
                        <a:rPr lang="pt-BR" sz="1500" dirty="0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pt-BR" sz="1500" dirty="0">
                          <a:solidFill>
                            <a:srgbClr val="873017"/>
                          </a:solidFill>
                        </a:rPr>
                        <a:t>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</a:rPr>
                        <a:t>outras áreas</a:t>
                      </a:r>
                      <a:r>
                        <a:rPr lang="pt-BR" sz="1500" dirty="0">
                          <a:solidFill>
                            <a:srgbClr val="E5E147"/>
                          </a:solidFill>
                        </a:rPr>
                        <a:t> </a:t>
                      </a:r>
                      <a:r>
                        <a:rPr lang="pt-BR" sz="1500" dirty="0"/>
                        <a:t>sem acesso à energia elétrica</a:t>
                      </a:r>
                    </a:p>
                  </a:txBody>
                  <a:tcPr marL="36000" marR="36000" marT="46800" marB="4680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132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2160901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1857782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42056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935354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5697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260.662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261707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9942734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8396709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28.210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0530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637.259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623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21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1. Motivação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DB395E-BCAA-4C02-896E-75A8528BCA5D}"/>
              </a:ext>
            </a:extLst>
          </p:cNvPr>
          <p:cNvSpPr txBox="1"/>
          <p:nvPr/>
        </p:nvSpPr>
        <p:spPr>
          <a:xfrm>
            <a:off x="431799" y="1581762"/>
            <a:ext cx="107305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Atualmente, não existe um conjunto de dados</a:t>
            </a:r>
            <a:r>
              <a:rPr lang="pt-BR" sz="2000" b="1" dirty="0">
                <a:solidFill>
                  <a:srgbClr val="0072BC"/>
                </a:solidFill>
              </a:rPr>
              <a:t> georreferenciado e atualizado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 que permita realizar </a:t>
            </a:r>
            <a:r>
              <a:rPr lang="pt-BR" sz="2000" b="1" dirty="0">
                <a:solidFill>
                  <a:srgbClr val="0072BC"/>
                </a:solidFill>
              </a:rPr>
              <a:t>análises para diferentes grupos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sobre a população sem acesso à energia elétrica no país.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O ciclo atual do Programa Luz para Todos (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</a:rPr>
              <a:t>LpT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) tem prioridade de atendimento para </a:t>
            </a:r>
            <a:r>
              <a:rPr lang="pt-BR" sz="2000" b="1" dirty="0">
                <a:solidFill>
                  <a:srgbClr val="0072BC"/>
                </a:solidFill>
              </a:rPr>
              <a:t>assentamentos rurais, comunidades indígenas e quilombolas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. Esses são grupos muito presentes na região Amazônica, onde não há abrangência do SIN e prevalecem os Sistemas Isolados.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Além disso, a ausência de dados georreferenciados sobre a população sem acesso à energia elétrica no país é reconhecida por diferentes atores como um </a:t>
            </a:r>
            <a:r>
              <a:rPr lang="pt-BR" sz="2000" b="1" dirty="0">
                <a:solidFill>
                  <a:srgbClr val="0070C0"/>
                </a:solidFill>
              </a:rPr>
              <a:t>desafio para a universalização do acesso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BR" sz="2000" b="1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57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BC7241D-6379-43EE-BD93-EA77FB01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67" y="982712"/>
            <a:ext cx="7517835" cy="57941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4. Resultados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FF7237-A7FC-405B-9179-EF6EE557243D}"/>
              </a:ext>
            </a:extLst>
          </p:cNvPr>
          <p:cNvSpPr txBox="1"/>
          <p:nvPr/>
        </p:nvSpPr>
        <p:spPr>
          <a:xfrm>
            <a:off x="5031373" y="5580014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0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51EB9E6-D2BA-4052-8F8E-5378AD94A6F9}"/>
              </a:ext>
            </a:extLst>
          </p:cNvPr>
          <p:cNvSpPr/>
          <p:nvPr/>
        </p:nvSpPr>
        <p:spPr>
          <a:xfrm>
            <a:off x="4890634" y="5622963"/>
            <a:ext cx="140739" cy="172618"/>
          </a:xfrm>
          <a:prstGeom prst="rect">
            <a:avLst/>
          </a:prstGeom>
          <a:solidFill>
            <a:schemeClr val="bg1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F68CBD-DEFB-4BF6-B209-8DC04B555D6D}"/>
              </a:ext>
            </a:extLst>
          </p:cNvPr>
          <p:cNvSpPr txBox="1"/>
          <p:nvPr/>
        </p:nvSpPr>
        <p:spPr>
          <a:xfrm>
            <a:off x="4790827" y="5149435"/>
            <a:ext cx="1673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População não atendida por município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29A437D-C4BA-42E4-8CB3-E98C0C9234ED}"/>
              </a:ext>
            </a:extLst>
          </p:cNvPr>
          <p:cNvSpPr txBox="1"/>
          <p:nvPr/>
        </p:nvSpPr>
        <p:spPr>
          <a:xfrm>
            <a:off x="5019943" y="5861736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0 – 5.000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E4AF2B1-2F31-4B93-9661-34548957B2B1}"/>
              </a:ext>
            </a:extLst>
          </p:cNvPr>
          <p:cNvSpPr/>
          <p:nvPr/>
        </p:nvSpPr>
        <p:spPr>
          <a:xfrm>
            <a:off x="4879204" y="5904685"/>
            <a:ext cx="140739" cy="172618"/>
          </a:xfrm>
          <a:prstGeom prst="rect">
            <a:avLst/>
          </a:prstGeom>
          <a:solidFill>
            <a:srgbClr val="DCDC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B6FB9B-53CB-498D-B207-C9FB63FAF328}"/>
              </a:ext>
            </a:extLst>
          </p:cNvPr>
          <p:cNvSpPr txBox="1"/>
          <p:nvPr/>
        </p:nvSpPr>
        <p:spPr>
          <a:xfrm>
            <a:off x="5019943" y="6166295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5.000 – 25.000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93D0329-58E8-43AE-96C9-0D1217962F1F}"/>
              </a:ext>
            </a:extLst>
          </p:cNvPr>
          <p:cNvSpPr/>
          <p:nvPr/>
        </p:nvSpPr>
        <p:spPr>
          <a:xfrm>
            <a:off x="4879204" y="6209244"/>
            <a:ext cx="140739" cy="172618"/>
          </a:xfrm>
          <a:prstGeom prst="rect">
            <a:avLst/>
          </a:prstGeom>
          <a:solidFill>
            <a:srgbClr val="AFAFA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4F0F74E-7D1D-404C-A3F3-EB653E04AAE5}"/>
              </a:ext>
            </a:extLst>
          </p:cNvPr>
          <p:cNvSpPr txBox="1"/>
          <p:nvPr/>
        </p:nvSpPr>
        <p:spPr>
          <a:xfrm>
            <a:off x="5019943" y="6467760"/>
            <a:ext cx="196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25.000 – 68.873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4E1B1FA-AAE0-48B4-8D9C-B91DB1E0BC86}"/>
              </a:ext>
            </a:extLst>
          </p:cNvPr>
          <p:cNvSpPr/>
          <p:nvPr/>
        </p:nvSpPr>
        <p:spPr>
          <a:xfrm>
            <a:off x="4879204" y="6510709"/>
            <a:ext cx="140739" cy="172618"/>
          </a:xfrm>
          <a:prstGeom prst="rect">
            <a:avLst/>
          </a:prstGeom>
          <a:solidFill>
            <a:srgbClr val="78787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6842D65D-E857-4604-9E02-2CFE86C4A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28636"/>
              </p:ext>
            </p:extLst>
          </p:nvPr>
        </p:nvGraphicFramePr>
        <p:xfrm>
          <a:off x="437009" y="1487435"/>
          <a:ext cx="3921658" cy="471667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02774">
                  <a:extLst>
                    <a:ext uri="{9D8B030D-6E8A-4147-A177-3AD203B41FA5}">
                      <a16:colId xmlns:a16="http://schemas.microsoft.com/office/drawing/2014/main" val="3247404028"/>
                    </a:ext>
                  </a:extLst>
                </a:gridCol>
                <a:gridCol w="1152181">
                  <a:extLst>
                    <a:ext uri="{9D8B030D-6E8A-4147-A177-3AD203B41FA5}">
                      <a16:colId xmlns:a16="http://schemas.microsoft.com/office/drawing/2014/main" val="3700501975"/>
                    </a:ext>
                  </a:extLst>
                </a:gridCol>
                <a:gridCol w="2066703">
                  <a:extLst>
                    <a:ext uri="{9D8B030D-6E8A-4147-A177-3AD203B41FA5}">
                      <a16:colId xmlns:a16="http://schemas.microsoft.com/office/drawing/2014/main" val="3003399706"/>
                    </a:ext>
                  </a:extLst>
                </a:gridCol>
              </a:tblGrid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UF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Município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População sem acesso à energia elétrica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132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Breves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2160901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1857782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45.464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42056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Curralinho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935354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Madureira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5697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Melgaço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261707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Ponta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26.564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9942734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Limoeiro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Ajuru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8396709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792440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Guajará-Mirim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21.356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059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61"/>
            <a:ext cx="9635836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2BC"/>
                </a:solidFill>
              </a:rPr>
              <a:t>Roteiro</a:t>
            </a:r>
          </a:p>
        </p:txBody>
      </p:sp>
      <p:grpSp>
        <p:nvGrpSpPr>
          <p:cNvPr id="5" name="Google Shape;89;p13">
            <a:extLst>
              <a:ext uri="{FF2B5EF4-FFF2-40B4-BE49-F238E27FC236}">
                <a16:creationId xmlns:a16="http://schemas.microsoft.com/office/drawing/2014/main" id="{13DB3EBE-B9CE-44E6-8B9F-651FCA6C4C36}"/>
              </a:ext>
            </a:extLst>
          </p:cNvPr>
          <p:cNvGrpSpPr/>
          <p:nvPr/>
        </p:nvGrpSpPr>
        <p:grpSpPr>
          <a:xfrm>
            <a:off x="1031358" y="2008293"/>
            <a:ext cx="8589819" cy="3500410"/>
            <a:chOff x="2427381" y="1412779"/>
            <a:chExt cx="7363973" cy="2983642"/>
          </a:xfrm>
        </p:grpSpPr>
        <p:sp>
          <p:nvSpPr>
            <p:cNvPr id="7" name="Google Shape;90;p13">
              <a:extLst>
                <a:ext uri="{FF2B5EF4-FFF2-40B4-BE49-F238E27FC236}">
                  <a16:creationId xmlns:a16="http://schemas.microsoft.com/office/drawing/2014/main" id="{3E114CC0-3E51-4ED8-821F-26D925D51A82}"/>
                </a:ext>
              </a:extLst>
            </p:cNvPr>
            <p:cNvSpPr txBox="1"/>
            <p:nvPr/>
          </p:nvSpPr>
          <p:spPr>
            <a:xfrm>
              <a:off x="3253454" y="1474797"/>
              <a:ext cx="653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8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Motivação</a:t>
              </a:r>
              <a:endParaRPr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4;p13">
              <a:extLst>
                <a:ext uri="{FF2B5EF4-FFF2-40B4-BE49-F238E27FC236}">
                  <a16:creationId xmlns:a16="http://schemas.microsoft.com/office/drawing/2014/main" id="{02E6B65E-A77A-4BEA-8E0D-9EBEF1EA5758}"/>
                </a:ext>
              </a:extLst>
            </p:cNvPr>
            <p:cNvSpPr/>
            <p:nvPr/>
          </p:nvSpPr>
          <p:spPr>
            <a:xfrm>
              <a:off x="2427381" y="1412779"/>
              <a:ext cx="417000" cy="29836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5;p13">
              <a:extLst>
                <a:ext uri="{FF2B5EF4-FFF2-40B4-BE49-F238E27FC236}">
                  <a16:creationId xmlns:a16="http://schemas.microsoft.com/office/drawing/2014/main" id="{F2EA65B1-E0FD-45FB-9942-9687BBAA4E78}"/>
                </a:ext>
              </a:extLst>
            </p:cNvPr>
            <p:cNvSpPr/>
            <p:nvPr/>
          </p:nvSpPr>
          <p:spPr>
            <a:xfrm>
              <a:off x="2640637" y="1543648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;p13">
              <a:extLst>
                <a:ext uri="{FF2B5EF4-FFF2-40B4-BE49-F238E27FC236}">
                  <a16:creationId xmlns:a16="http://schemas.microsoft.com/office/drawing/2014/main" id="{C412B9CB-A008-4284-9BD1-3881F44C5AE4}"/>
                </a:ext>
              </a:extLst>
            </p:cNvPr>
            <p:cNvSpPr/>
            <p:nvPr/>
          </p:nvSpPr>
          <p:spPr>
            <a:xfrm>
              <a:off x="2640637" y="2130425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0;p13">
              <a:extLst>
                <a:ext uri="{FF2B5EF4-FFF2-40B4-BE49-F238E27FC236}">
                  <a16:creationId xmlns:a16="http://schemas.microsoft.com/office/drawing/2014/main" id="{D6D5ED6D-42C6-4D75-89B9-C7D78C163369}"/>
                </a:ext>
              </a:extLst>
            </p:cNvPr>
            <p:cNvSpPr txBox="1"/>
            <p:nvPr/>
          </p:nvSpPr>
          <p:spPr>
            <a:xfrm>
              <a:off x="3246397" y="2069374"/>
              <a:ext cx="3838500" cy="44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8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Dados já disponíveis</a:t>
              </a:r>
              <a:endParaRPr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6;p13">
            <a:extLst>
              <a:ext uri="{FF2B5EF4-FFF2-40B4-BE49-F238E27FC236}">
                <a16:creationId xmlns:a16="http://schemas.microsoft.com/office/drawing/2014/main" id="{64F7D216-F4A7-4896-8152-8F17F1B29E6C}"/>
              </a:ext>
            </a:extLst>
          </p:cNvPr>
          <p:cNvSpPr/>
          <p:nvPr/>
        </p:nvSpPr>
        <p:spPr>
          <a:xfrm>
            <a:off x="1280114" y="3545005"/>
            <a:ext cx="377935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3">
            <a:extLst>
              <a:ext uri="{FF2B5EF4-FFF2-40B4-BE49-F238E27FC236}">
                <a16:creationId xmlns:a16="http://schemas.microsoft.com/office/drawing/2014/main" id="{99469928-BE27-48A8-882B-1892FB5D7CCA}"/>
              </a:ext>
            </a:extLst>
          </p:cNvPr>
          <p:cNvSpPr txBox="1"/>
          <p:nvPr/>
        </p:nvSpPr>
        <p:spPr>
          <a:xfrm>
            <a:off x="1986712" y="347771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Abordagem metodológica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6;p13">
            <a:extLst>
              <a:ext uri="{FF2B5EF4-FFF2-40B4-BE49-F238E27FC236}">
                <a16:creationId xmlns:a16="http://schemas.microsoft.com/office/drawing/2014/main" id="{D1039C81-97C8-40A0-861B-1FDCC47F4575}"/>
              </a:ext>
            </a:extLst>
          </p:cNvPr>
          <p:cNvSpPr/>
          <p:nvPr/>
        </p:nvSpPr>
        <p:spPr>
          <a:xfrm>
            <a:off x="1269701" y="4233558"/>
            <a:ext cx="380117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13">
            <a:extLst>
              <a:ext uri="{FF2B5EF4-FFF2-40B4-BE49-F238E27FC236}">
                <a16:creationId xmlns:a16="http://schemas.microsoft.com/office/drawing/2014/main" id="{2223E225-AC73-4F9E-B83B-8A803CC0287F}"/>
              </a:ext>
            </a:extLst>
          </p:cNvPr>
          <p:cNvSpPr txBox="1"/>
          <p:nvPr/>
        </p:nvSpPr>
        <p:spPr>
          <a:xfrm>
            <a:off x="1986712" y="416193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8E8B997-DFBE-46E5-944E-F7B4D920B04A}"/>
              </a:ext>
            </a:extLst>
          </p:cNvPr>
          <p:cNvSpPr/>
          <p:nvPr/>
        </p:nvSpPr>
        <p:spPr>
          <a:xfrm>
            <a:off x="1280114" y="4928181"/>
            <a:ext cx="380117" cy="380117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 w="25400" cap="flat" cmpd="sng">
            <a:solidFill>
              <a:srgbClr val="007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0;p13">
            <a:extLst>
              <a:ext uri="{FF2B5EF4-FFF2-40B4-BE49-F238E27FC236}">
                <a16:creationId xmlns:a16="http://schemas.microsoft.com/office/drawing/2014/main" id="{4B62BAE8-90FB-4460-86A7-DA181DD27272}"/>
              </a:ext>
            </a:extLst>
          </p:cNvPr>
          <p:cNvSpPr txBox="1"/>
          <p:nvPr/>
        </p:nvSpPr>
        <p:spPr>
          <a:xfrm>
            <a:off x="1986712" y="4857732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Considerações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146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5. Considerações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4F9EF4-A735-49EC-896D-AF756E67BAD2}"/>
              </a:ext>
            </a:extLst>
          </p:cNvPr>
          <p:cNvSpPr txBox="1"/>
          <p:nvPr/>
        </p:nvSpPr>
        <p:spPr>
          <a:xfrm>
            <a:off x="431799" y="1325563"/>
            <a:ext cx="107111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A existência de </a:t>
            </a:r>
            <a:r>
              <a:rPr lang="pt-BR" sz="2000" b="1" dirty="0">
                <a:solidFill>
                  <a:srgbClr val="0072BC"/>
                </a:solidFill>
              </a:rPr>
              <a:t>aspectos geográficos</a:t>
            </a:r>
            <a:r>
              <a:rPr lang="pt-BR" sz="2000" dirty="0">
                <a:solidFill>
                  <a:srgbClr val="0072BC"/>
                </a:solidFill>
              </a:rPr>
              <a:t>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que dificultem a extensão da rede não foi considerada na metodologia, mas pode influenciar a distribuição espacial do atendimento. </a:t>
            </a:r>
            <a:endParaRPr lang="pt-BR" sz="2000" b="1" dirty="0">
              <a:solidFill>
                <a:srgbClr val="0070C0"/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Os resultados apresentados podem ser utilizados como uma referência para comparação com os números indicados pelas distribuidoras. Além disso, permitem que sejam realizados diferentes </a:t>
            </a:r>
            <a:r>
              <a:rPr lang="pt-BR" sz="2000" b="1" dirty="0">
                <a:solidFill>
                  <a:srgbClr val="0072BC"/>
                </a:solidFill>
              </a:rPr>
              <a:t>recortes espaciais ou por grupos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A metodologia pode ser usada como uma aproximação para realizar o </a:t>
            </a:r>
            <a:r>
              <a:rPr lang="pt-BR" sz="2000" b="1" dirty="0">
                <a:solidFill>
                  <a:srgbClr val="0072BC"/>
                </a:solidFill>
              </a:rPr>
              <a:t>acompanhamento da evolução do acesso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. Para isso, será necessário:</a:t>
            </a:r>
          </a:p>
          <a:p>
            <a:pPr marL="742950" lvl="1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Disponibilização atualizada dos </a:t>
            </a:r>
            <a:r>
              <a:rPr lang="pt-BR" i="1" dirty="0" err="1">
                <a:solidFill>
                  <a:schemeClr val="bg1">
                    <a:lumMod val="50000"/>
                  </a:schemeClr>
                </a:solidFill>
              </a:rPr>
              <a:t>shapefiles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de Sistemas Isolados (EPE) e trechos rodoviários (IBGE);</a:t>
            </a:r>
          </a:p>
          <a:p>
            <a:pPr marL="742950" lvl="1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Disponibilização de informações georreferenciadas sobre ligações realizadas pelo LpT em regiões remotas (desejável).</a:t>
            </a:r>
          </a:p>
          <a:p>
            <a:pPr lvl="1"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3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61"/>
            <a:ext cx="9635836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2BC"/>
                </a:solidFill>
              </a:rPr>
              <a:t>Roteiro</a:t>
            </a:r>
          </a:p>
        </p:txBody>
      </p:sp>
      <p:grpSp>
        <p:nvGrpSpPr>
          <p:cNvPr id="5" name="Google Shape;89;p13">
            <a:extLst>
              <a:ext uri="{FF2B5EF4-FFF2-40B4-BE49-F238E27FC236}">
                <a16:creationId xmlns:a16="http://schemas.microsoft.com/office/drawing/2014/main" id="{13DB3EBE-B9CE-44E6-8B9F-651FCA6C4C36}"/>
              </a:ext>
            </a:extLst>
          </p:cNvPr>
          <p:cNvGrpSpPr/>
          <p:nvPr/>
        </p:nvGrpSpPr>
        <p:grpSpPr>
          <a:xfrm>
            <a:off x="1031358" y="2008293"/>
            <a:ext cx="8589819" cy="3500410"/>
            <a:chOff x="2427381" y="1412779"/>
            <a:chExt cx="7363973" cy="2983642"/>
          </a:xfrm>
        </p:grpSpPr>
        <p:sp>
          <p:nvSpPr>
            <p:cNvPr id="7" name="Google Shape;90;p13">
              <a:extLst>
                <a:ext uri="{FF2B5EF4-FFF2-40B4-BE49-F238E27FC236}">
                  <a16:creationId xmlns:a16="http://schemas.microsoft.com/office/drawing/2014/main" id="{3E114CC0-3E51-4ED8-821F-26D925D51A82}"/>
                </a:ext>
              </a:extLst>
            </p:cNvPr>
            <p:cNvSpPr txBox="1"/>
            <p:nvPr/>
          </p:nvSpPr>
          <p:spPr>
            <a:xfrm>
              <a:off x="3253454" y="1474797"/>
              <a:ext cx="653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8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Motivação</a:t>
              </a:r>
              <a:endParaRPr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4;p13">
              <a:extLst>
                <a:ext uri="{FF2B5EF4-FFF2-40B4-BE49-F238E27FC236}">
                  <a16:creationId xmlns:a16="http://schemas.microsoft.com/office/drawing/2014/main" id="{02E6B65E-A77A-4BEA-8E0D-9EBEF1EA5758}"/>
                </a:ext>
              </a:extLst>
            </p:cNvPr>
            <p:cNvSpPr/>
            <p:nvPr/>
          </p:nvSpPr>
          <p:spPr>
            <a:xfrm>
              <a:off x="2427381" y="1412779"/>
              <a:ext cx="417000" cy="29836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5;p13">
              <a:extLst>
                <a:ext uri="{FF2B5EF4-FFF2-40B4-BE49-F238E27FC236}">
                  <a16:creationId xmlns:a16="http://schemas.microsoft.com/office/drawing/2014/main" id="{F2EA65B1-E0FD-45FB-9942-9687BBAA4E78}"/>
                </a:ext>
              </a:extLst>
            </p:cNvPr>
            <p:cNvSpPr/>
            <p:nvPr/>
          </p:nvSpPr>
          <p:spPr>
            <a:xfrm>
              <a:off x="2640637" y="1543648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;p13">
              <a:extLst>
                <a:ext uri="{FF2B5EF4-FFF2-40B4-BE49-F238E27FC236}">
                  <a16:creationId xmlns:a16="http://schemas.microsoft.com/office/drawing/2014/main" id="{C412B9CB-A008-4284-9BD1-3881F44C5AE4}"/>
                </a:ext>
              </a:extLst>
            </p:cNvPr>
            <p:cNvSpPr/>
            <p:nvPr/>
          </p:nvSpPr>
          <p:spPr>
            <a:xfrm>
              <a:off x="2640637" y="2130425"/>
              <a:ext cx="324000" cy="324000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 w="25400" cap="flat" cmpd="sng">
              <a:solidFill>
                <a:srgbClr val="007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0;p13">
              <a:extLst>
                <a:ext uri="{FF2B5EF4-FFF2-40B4-BE49-F238E27FC236}">
                  <a16:creationId xmlns:a16="http://schemas.microsoft.com/office/drawing/2014/main" id="{D6D5ED6D-42C6-4D75-89B9-C7D78C163369}"/>
                </a:ext>
              </a:extLst>
            </p:cNvPr>
            <p:cNvSpPr txBox="1"/>
            <p:nvPr/>
          </p:nvSpPr>
          <p:spPr>
            <a:xfrm>
              <a:off x="3246397" y="2069374"/>
              <a:ext cx="3838500" cy="44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800"/>
                <a:buFont typeface="Calibri"/>
                <a:buNone/>
              </a:pPr>
              <a:r>
                <a:rPr lang="pt-BR" sz="2800" b="0" i="0" u="none" strike="noStrike" cap="non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Dados já disponíveis</a:t>
              </a:r>
              <a:endParaRPr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6;p13">
            <a:extLst>
              <a:ext uri="{FF2B5EF4-FFF2-40B4-BE49-F238E27FC236}">
                <a16:creationId xmlns:a16="http://schemas.microsoft.com/office/drawing/2014/main" id="{64F7D216-F4A7-4896-8152-8F17F1B29E6C}"/>
              </a:ext>
            </a:extLst>
          </p:cNvPr>
          <p:cNvSpPr/>
          <p:nvPr/>
        </p:nvSpPr>
        <p:spPr>
          <a:xfrm>
            <a:off x="1280114" y="3545005"/>
            <a:ext cx="377935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3">
            <a:extLst>
              <a:ext uri="{FF2B5EF4-FFF2-40B4-BE49-F238E27FC236}">
                <a16:creationId xmlns:a16="http://schemas.microsoft.com/office/drawing/2014/main" id="{99469928-BE27-48A8-882B-1892FB5D7CCA}"/>
              </a:ext>
            </a:extLst>
          </p:cNvPr>
          <p:cNvSpPr txBox="1"/>
          <p:nvPr/>
        </p:nvSpPr>
        <p:spPr>
          <a:xfrm>
            <a:off x="1986712" y="347771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Abordagem metodológica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6;p13">
            <a:extLst>
              <a:ext uri="{FF2B5EF4-FFF2-40B4-BE49-F238E27FC236}">
                <a16:creationId xmlns:a16="http://schemas.microsoft.com/office/drawing/2014/main" id="{D1039C81-97C8-40A0-861B-1FDCC47F4575}"/>
              </a:ext>
            </a:extLst>
          </p:cNvPr>
          <p:cNvSpPr/>
          <p:nvPr/>
        </p:nvSpPr>
        <p:spPr>
          <a:xfrm>
            <a:off x="1269701" y="4233558"/>
            <a:ext cx="380117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13">
            <a:extLst>
              <a:ext uri="{FF2B5EF4-FFF2-40B4-BE49-F238E27FC236}">
                <a16:creationId xmlns:a16="http://schemas.microsoft.com/office/drawing/2014/main" id="{2223E225-AC73-4F9E-B83B-8A803CC0287F}"/>
              </a:ext>
            </a:extLst>
          </p:cNvPr>
          <p:cNvSpPr txBox="1"/>
          <p:nvPr/>
        </p:nvSpPr>
        <p:spPr>
          <a:xfrm>
            <a:off x="1986712" y="4161933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8E8B997-DFBE-46E5-944E-F7B4D920B04A}"/>
              </a:ext>
            </a:extLst>
          </p:cNvPr>
          <p:cNvSpPr/>
          <p:nvPr/>
        </p:nvSpPr>
        <p:spPr>
          <a:xfrm>
            <a:off x="1280114" y="4928181"/>
            <a:ext cx="380117" cy="3801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0;p13">
            <a:extLst>
              <a:ext uri="{FF2B5EF4-FFF2-40B4-BE49-F238E27FC236}">
                <a16:creationId xmlns:a16="http://schemas.microsoft.com/office/drawing/2014/main" id="{4B62BAE8-90FB-4460-86A7-DA181DD27272}"/>
              </a:ext>
            </a:extLst>
          </p:cNvPr>
          <p:cNvSpPr txBox="1"/>
          <p:nvPr/>
        </p:nvSpPr>
        <p:spPr>
          <a:xfrm>
            <a:off x="1986712" y="4857732"/>
            <a:ext cx="5243428" cy="5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pt-BR" sz="28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Considerações</a:t>
            </a:r>
            <a:endParaRPr sz="2800" b="0" i="0" u="none" strike="noStrike" cap="none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31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DE544C4-C529-49E8-82DA-6220053B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276" y="1325563"/>
            <a:ext cx="7400925" cy="55721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2.1 Censo 2010 (IBGE)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DB395E-BCAA-4C02-896E-75A8528BCA5D}"/>
              </a:ext>
            </a:extLst>
          </p:cNvPr>
          <p:cNvSpPr txBox="1"/>
          <p:nvPr/>
        </p:nvSpPr>
        <p:spPr>
          <a:xfrm>
            <a:off x="431799" y="1325563"/>
            <a:ext cx="4334511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Levantamento das características populacionais, feito através da aplicação de dois questionários;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Inclui pergunta sobre a </a:t>
            </a:r>
            <a:r>
              <a:rPr lang="pt-BR" b="1" dirty="0">
                <a:solidFill>
                  <a:srgbClr val="0070C0"/>
                </a:solidFill>
              </a:rPr>
              <a:t>existência de energia elétrica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no domicílio;</a:t>
            </a:r>
          </a:p>
          <a:p>
            <a:pPr marL="742950" lvl="1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Apresenta os dados agregados por </a:t>
            </a:r>
            <a:r>
              <a:rPr lang="pt-BR" b="1" dirty="0">
                <a:solidFill>
                  <a:srgbClr val="0072BC"/>
                </a:solidFill>
              </a:rPr>
              <a:t>setor censitário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, que é a unidade territorial definida pelo IBGE para as operações de coleta.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99C972-6716-494E-B3E9-679745005F8E}"/>
              </a:ext>
            </a:extLst>
          </p:cNvPr>
          <p:cNvSpPr txBox="1"/>
          <p:nvPr/>
        </p:nvSpPr>
        <p:spPr>
          <a:xfrm>
            <a:off x="6018046" y="6029415"/>
            <a:ext cx="2177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Setores censitários na Amazônia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33C78DC-DAA7-4BBE-997A-C37F7BBF7ED3}"/>
              </a:ext>
            </a:extLst>
          </p:cNvPr>
          <p:cNvSpPr/>
          <p:nvPr/>
        </p:nvSpPr>
        <p:spPr>
          <a:xfrm>
            <a:off x="5812958" y="6073911"/>
            <a:ext cx="140739" cy="172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85B402-69FD-40B5-874C-5FF966D2591E}"/>
              </a:ext>
            </a:extLst>
          </p:cNvPr>
          <p:cNvSpPr txBox="1"/>
          <p:nvPr/>
        </p:nvSpPr>
        <p:spPr>
          <a:xfrm>
            <a:off x="431799" y="6581001"/>
            <a:ext cx="2600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Fonte: Documentação do Censo 2010</a:t>
            </a:r>
          </a:p>
        </p:txBody>
      </p:sp>
    </p:spTree>
    <p:extLst>
      <p:ext uri="{BB962C8B-B14F-4D97-AF65-F5344CB8AC3E}">
        <p14:creationId xmlns:p14="http://schemas.microsoft.com/office/powerpoint/2010/main" val="19420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2.1 Censo 2010 (IBGE)</a:t>
            </a:r>
            <a:endParaRPr lang="pt-BR" sz="3200" dirty="0">
              <a:solidFill>
                <a:srgbClr val="0072BC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4DDF5AE-C4E5-47D5-B702-DB9B32EB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66424"/>
              </p:ext>
            </p:extLst>
          </p:nvPr>
        </p:nvGraphicFramePr>
        <p:xfrm>
          <a:off x="3853675" y="1629433"/>
          <a:ext cx="4484649" cy="42976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10323">
                  <a:extLst>
                    <a:ext uri="{9D8B030D-6E8A-4147-A177-3AD203B41FA5}">
                      <a16:colId xmlns:a16="http://schemas.microsoft.com/office/drawing/2014/main" val="3247404028"/>
                    </a:ext>
                  </a:extLst>
                </a:gridCol>
                <a:gridCol w="3674326">
                  <a:extLst>
                    <a:ext uri="{9D8B030D-6E8A-4147-A177-3AD203B41FA5}">
                      <a16:colId xmlns:a16="http://schemas.microsoft.com/office/drawing/2014/main" val="3003399706"/>
                    </a:ext>
                  </a:extLst>
                </a:gridCol>
              </a:tblGrid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UF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População sem acesso à energia elétrica de rede distribuidora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132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81.448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60901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563.460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857782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32.750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2056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319.274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35354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104.195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6975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1.134.094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617075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57.920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942734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56.608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396709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85.112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0530"/>
                  </a:ext>
                </a:extLst>
              </a:tr>
              <a:tr h="35939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2.434.862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6230503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5C2645D3-ED54-4D45-8185-4D50DEABC44A}"/>
              </a:ext>
            </a:extLst>
          </p:cNvPr>
          <p:cNvSpPr txBox="1"/>
          <p:nvPr/>
        </p:nvSpPr>
        <p:spPr>
          <a:xfrm>
            <a:off x="431799" y="4542118"/>
            <a:ext cx="2579030" cy="13849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Dados populacionais obtidos através da multiplicação do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 número de domicílios sem acesso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 pela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de moradores por domicílio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 em cada setor censitário.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8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477E1E-555B-4FD5-90F9-2AA917206A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2129" y="560349"/>
            <a:ext cx="8820150" cy="6286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2.1 Censo 2010 (IBGE)</a:t>
            </a:r>
            <a:endParaRPr lang="pt-BR" sz="3200" dirty="0">
              <a:solidFill>
                <a:srgbClr val="0072BC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F72D590-0F22-4A99-9627-0F30F95AC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782" y="5878312"/>
            <a:ext cx="809625" cy="9429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530D1D-927F-48BF-9207-29AD409B5CF6}"/>
              </a:ext>
            </a:extLst>
          </p:cNvPr>
          <p:cNvSpPr txBox="1"/>
          <p:nvPr/>
        </p:nvSpPr>
        <p:spPr>
          <a:xfrm>
            <a:off x="3699801" y="5366900"/>
            <a:ext cx="2049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% Domicílios com acesso </a:t>
            </a:r>
          </a:p>
          <a:p>
            <a:r>
              <a:rPr lang="pt-BR" sz="1100" b="1" dirty="0"/>
              <a:t>pela distribuidora</a:t>
            </a:r>
            <a:endParaRPr lang="pt-BR" sz="11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3493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3CA937-A715-478D-9D4F-DF79C40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0"/>
            <a:ext cx="1010610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72BC"/>
                </a:solidFill>
              </a:rPr>
              <a:t>2.1 Censo 2010 (IBGE)</a:t>
            </a:r>
            <a:endParaRPr lang="pt-BR" sz="3200" dirty="0">
              <a:solidFill>
                <a:srgbClr val="0072BC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DB395E-BCAA-4C02-896E-75A8528BCA5D}"/>
              </a:ext>
            </a:extLst>
          </p:cNvPr>
          <p:cNvSpPr txBox="1"/>
          <p:nvPr/>
        </p:nvSpPr>
        <p:spPr>
          <a:xfrm>
            <a:off x="431799" y="1325563"/>
            <a:ext cx="107305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0072BC"/>
              </a:buClr>
            </a:pPr>
            <a:r>
              <a:rPr lang="pt-BR" sz="2000" b="1" dirty="0">
                <a:solidFill>
                  <a:srgbClr val="0072BC"/>
                </a:solidFill>
              </a:rPr>
              <a:t>Limitações:</a:t>
            </a: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2000" b="1" dirty="0">
              <a:solidFill>
                <a:srgbClr val="0072BC"/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Dados estão cerca de 10 anos desatualizados;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Parte significativa das ligações realizadas pelo Luz para Todos ocorreu após 2010;</a:t>
            </a:r>
          </a:p>
          <a:p>
            <a:pPr marL="342900" indent="-34290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Como acompanhar a evolução do atendimento?</a:t>
            </a:r>
          </a:p>
          <a:p>
            <a:pPr marL="285750" indent="-285750" algn="just">
              <a:spcBef>
                <a:spcPts val="8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  <a:buClr>
                <a:srgbClr val="0072BC"/>
              </a:buClr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52C61F-50D9-442D-9F79-20BCC7C3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25" y="4331055"/>
            <a:ext cx="4498309" cy="19497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38547EB-DEDA-466C-94B6-AD63E9D1317F}"/>
              </a:ext>
            </a:extLst>
          </p:cNvPr>
          <p:cNvSpPr txBox="1"/>
          <p:nvPr/>
        </p:nvSpPr>
        <p:spPr>
          <a:xfrm>
            <a:off x="7169201" y="4721135"/>
            <a:ext cx="2498907" cy="11695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Questões sobre acesso à energia elétrica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não estarão mais presentes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nem no questionário Básico nem no questionário Amostral.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ACAEF94-E816-45A5-AD1A-453034DF56DC}"/>
              </a:ext>
            </a:extLst>
          </p:cNvPr>
          <p:cNvCxnSpPr>
            <a:cxnSpLocks/>
            <a:stCxn id="6" idx="1"/>
            <a:endCxn id="2" idx="3"/>
          </p:cNvCxnSpPr>
          <p:nvPr/>
        </p:nvCxnSpPr>
        <p:spPr>
          <a:xfrm flipH="1">
            <a:off x="5916634" y="5305911"/>
            <a:ext cx="12525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8547E8-80C8-486C-A6F3-780764880402}"/>
              </a:ext>
            </a:extLst>
          </p:cNvPr>
          <p:cNvSpPr txBox="1"/>
          <p:nvPr/>
        </p:nvSpPr>
        <p:spPr>
          <a:xfrm>
            <a:off x="1585593" y="6514094"/>
            <a:ext cx="2908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Fonte: Folha de São Paulo, 1º de julho de 2019.</a:t>
            </a:r>
          </a:p>
        </p:txBody>
      </p:sp>
    </p:spTree>
    <p:extLst>
      <p:ext uri="{BB962C8B-B14F-4D97-AF65-F5344CB8AC3E}">
        <p14:creationId xmlns:p14="http://schemas.microsoft.com/office/powerpoint/2010/main" val="4211329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13911</TotalTime>
  <Words>1875</Words>
  <Application>Microsoft Office PowerPoint</Application>
  <PresentationFormat>Widescreen</PresentationFormat>
  <Paragraphs>638</Paragraphs>
  <Slides>42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Wingdings</vt:lpstr>
      <vt:lpstr>Tema do Office</vt:lpstr>
      <vt:lpstr>Apresentação do PowerPoint</vt:lpstr>
      <vt:lpstr>Roteiro</vt:lpstr>
      <vt:lpstr>Roteiro</vt:lpstr>
      <vt:lpstr>1. Motivação</vt:lpstr>
      <vt:lpstr>Roteiro</vt:lpstr>
      <vt:lpstr>2.1 Censo 2010 (IBGE)</vt:lpstr>
      <vt:lpstr>2.1 Censo 2010 (IBGE)</vt:lpstr>
      <vt:lpstr>2.1 Censo 2010 (IBGE)</vt:lpstr>
      <vt:lpstr>2.1 Censo 2010 (IBGE)</vt:lpstr>
      <vt:lpstr>2.3 Dados do Luz para Todos</vt:lpstr>
      <vt:lpstr>Roteiro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3. Abordagem metodológica</vt:lpstr>
      <vt:lpstr>Roteiro</vt:lpstr>
      <vt:lpstr>4. Resultados</vt:lpstr>
      <vt:lpstr>4. Resultados</vt:lpstr>
      <vt:lpstr>4. Resultados</vt:lpstr>
      <vt:lpstr>4. Resultados</vt:lpstr>
      <vt:lpstr>4. Resultados</vt:lpstr>
      <vt:lpstr>4. Resultados</vt:lpstr>
      <vt:lpstr>4. Resultados</vt:lpstr>
      <vt:lpstr>Roteiro</vt:lpstr>
      <vt:lpstr>5. Considerações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FORO do IEMA</dc:title>
  <dc:creator>Felipe Barcellos e Silva</dc:creator>
  <cp:lastModifiedBy>Camila Leite</cp:lastModifiedBy>
  <cp:revision>601</cp:revision>
  <dcterms:created xsi:type="dcterms:W3CDTF">2019-01-30T19:59:35Z</dcterms:created>
  <dcterms:modified xsi:type="dcterms:W3CDTF">2019-11-11T14:40:28Z</dcterms:modified>
</cp:coreProperties>
</file>